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7"/>
  </p:notesMasterIdLst>
  <p:sldIdLst>
    <p:sldId id="257" r:id="rId2"/>
    <p:sldId id="289" r:id="rId3"/>
    <p:sldId id="285" r:id="rId4"/>
    <p:sldId id="258" r:id="rId5"/>
    <p:sldId id="281" r:id="rId6"/>
    <p:sldId id="286" r:id="rId7"/>
    <p:sldId id="270" r:id="rId8"/>
    <p:sldId id="271" r:id="rId9"/>
    <p:sldId id="272" r:id="rId10"/>
    <p:sldId id="275" r:id="rId11"/>
    <p:sldId id="279" r:id="rId12"/>
    <p:sldId id="287" r:id="rId13"/>
    <p:sldId id="276" r:id="rId14"/>
    <p:sldId id="280" r:id="rId15"/>
    <p:sldId id="288" r:id="rId1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8838" autoAdjust="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56EC-E6E5-403F-90C5-CF061AB68511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0D23-85DF-46C4-89E6-ADB8881B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3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92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 1 марта в госпитале  функционирует телефон</a:t>
            </a:r>
            <a:r>
              <a:rPr lang="ru-RU" baseline="0" dirty="0" smtClean="0"/>
              <a:t> горячей линии для участников специальной военной операции.  Половина  поступивших звонков связана с поиском  родственниками или сослуживцами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участников СВО, которые находятся на лечении после ранения.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1 обращение  – по существу – о том, как попасть на лечение в госпиталь участнику СВО от специалиста социальной службы.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Остальные звонки  о работе госпиталя и 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3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</a:t>
            </a:r>
            <a:r>
              <a:rPr lang="ru-RU" baseline="0" dirty="0" smtClean="0"/>
              <a:t> с протоколом правительства Красноярского края от 16.02.2023 в госпитале организован мониторинг по оказанию медицинской помощи  участникам специальной военной операции </a:t>
            </a:r>
          </a:p>
          <a:p>
            <a:pPr algn="ctr"/>
            <a:r>
              <a:rPr lang="ru-RU" baseline="0" dirty="0" smtClean="0"/>
              <a:t>краевыми медицинскими организациями. Медицинские организации еженедельно направляют информацию об участниках СВО, в пятницу сведения подаются в </a:t>
            </a:r>
            <a:r>
              <a:rPr lang="ru-RU" baseline="0" dirty="0" err="1" smtClean="0"/>
              <a:t>минздрав</a:t>
            </a:r>
            <a:r>
              <a:rPr lang="ru-RU" baseline="0" dirty="0" smtClean="0"/>
              <a:t> края. На сегодняшний день зафиксировано 170  обращений участников. </a:t>
            </a:r>
          </a:p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края  приказами утверждены ответственные за оказание медицинской помощи участникам СВО. </a:t>
            </a:r>
          </a:p>
          <a:p>
            <a:endParaRPr lang="ru-RU" b="1" dirty="0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9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27.03.2023 участвовали в </a:t>
            </a:r>
            <a:r>
              <a:rPr lang="ru-RU" dirty="0" err="1" smtClean="0"/>
              <a:t>вебинаре</a:t>
            </a:r>
            <a:r>
              <a:rPr lang="ru-RU" dirty="0" smtClean="0"/>
              <a:t> по организации Единого центра поддержки участников СВО. Такой центр организован в Москве и специалисты данного центра рассказывали как они организовали центр</a:t>
            </a:r>
            <a:r>
              <a:rPr lang="ru-RU" baseline="0" dirty="0" smtClean="0"/>
              <a:t> . Специалисты представили структуру современной боевой травмы (по данным Минобороны РФ за 2022 год. В структуре современной боевой  травмы – 68% составляют  </a:t>
            </a:r>
            <a:r>
              <a:rPr lang="ru-RU" b="0" baseline="0" dirty="0" smtClean="0"/>
              <a:t>огнестрельные ранения, 70% </a:t>
            </a:r>
            <a:r>
              <a:rPr lang="ru-RU" b="0" baseline="0" dirty="0" err="1" smtClean="0"/>
              <a:t>минновзрывные</a:t>
            </a:r>
            <a:r>
              <a:rPr lang="ru-RU" b="0" baseline="0" dirty="0" smtClean="0"/>
              <a:t> ранения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3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 специалисты представили различные направления помощи</a:t>
            </a:r>
          </a:p>
          <a:p>
            <a:r>
              <a:rPr lang="ru-RU" dirty="0" smtClean="0"/>
              <a:t>Сейчас никто не может сказать какой процент участников СВО вернутся здоровыми, какое количество бойцов получат физические </a:t>
            </a:r>
          </a:p>
          <a:p>
            <a:r>
              <a:rPr lang="ru-RU" dirty="0" smtClean="0"/>
              <a:t>и психологические травмы,</a:t>
            </a:r>
            <a:r>
              <a:rPr lang="ru-RU" baseline="0" dirty="0" smtClean="0"/>
              <a:t> </a:t>
            </a:r>
            <a:r>
              <a:rPr lang="ru-RU" dirty="0" smtClean="0"/>
              <a:t> сколько из них окажутся инвалидами в разной степени, а кому может потребуется паллиативная помощь.</a:t>
            </a:r>
          </a:p>
          <a:p>
            <a:r>
              <a:rPr lang="ru-RU" dirty="0" smtClean="0"/>
              <a:t>В этой связи необходимо уже</a:t>
            </a:r>
            <a:r>
              <a:rPr lang="ru-RU" baseline="0" dirty="0" smtClean="0"/>
              <a:t> сегодня выстроить системную работу по оказанию медицинской помощи для военнослужащих, уволенных в запас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8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При возникновении вопросов по организации оказания медицинской помощи участникам </a:t>
            </a:r>
            <a:r>
              <a:rPr lang="ru-RU" baseline="0" dirty="0" smtClean="0"/>
              <a:t> специальной военной операции и членам их семей  можно обращаться к нашим специалистам:</a:t>
            </a:r>
          </a:p>
          <a:p>
            <a:r>
              <a:rPr lang="ru-RU" baseline="0" dirty="0" smtClean="0"/>
              <a:t>К Элеоноре Эдуардовне Иваницкой, заместителю начальника по медицинской части и к Голубевой Татьяне Николаевне – заместителю начальника по организационно-методической работе.</a:t>
            </a:r>
          </a:p>
          <a:p>
            <a:r>
              <a:rPr lang="ru-RU" baseline="0" dirty="0" smtClean="0"/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71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При возникновении вопросов по организации оказания медицинской помощи участникам </a:t>
            </a:r>
            <a:r>
              <a:rPr lang="ru-RU" baseline="0" dirty="0" smtClean="0"/>
              <a:t> специальной военной операции и членам их семей  можно обращаться к нашим специалистам:</a:t>
            </a:r>
          </a:p>
          <a:p>
            <a:r>
              <a:rPr lang="ru-RU" baseline="0" dirty="0" smtClean="0"/>
              <a:t>К Элеоноре Эдуардовне Иваницкой, заместителю начальника по медицинской части и к Голубевой Татьяне Николаевне – заместителю начальника по организационно-методической работе.</a:t>
            </a:r>
          </a:p>
          <a:p>
            <a:r>
              <a:rPr lang="ru-RU" baseline="0" dirty="0" smtClean="0"/>
              <a:t>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5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31.03.2023 мы направили в МО края совместное письмо с федеральным</a:t>
            </a:r>
            <a:r>
              <a:rPr lang="ru-RU" baseline="0" dirty="0" smtClean="0"/>
              <a:t> учреждением минобороны военным госпиталем 425 об оказании медицинской помощи участникам СВО. Отдельные позиции данного письма я расскажу (изложу)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3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Обращаю Ваше внимание, что необходимо выделить две категории лиц, участвующих</a:t>
            </a:r>
            <a:r>
              <a:rPr lang="ru-RU" baseline="0" dirty="0" smtClean="0"/>
              <a:t> в специальной военной операции:</a:t>
            </a:r>
          </a:p>
          <a:p>
            <a:r>
              <a:rPr lang="ru-RU" baseline="0" dirty="0" smtClean="0"/>
              <a:t> участники СВО и участники СВО, уволенные в запас. Участники СВО – кадровые военные, мобилизованные, добровольцы, контрактники, военные частных компаний</a:t>
            </a:r>
          </a:p>
          <a:p>
            <a:r>
              <a:rPr lang="ru-RU" baseline="0" dirty="0" smtClean="0"/>
              <a:t>Уволенные в запас, в соответствии с Указом Президента – это военнослужащие, уволенные в запас по возрасту и уволенные по ранению.</a:t>
            </a:r>
          </a:p>
          <a:p>
            <a:r>
              <a:rPr lang="ru-RU" baseline="0" dirty="0" smtClean="0"/>
              <a:t>В настоящее время на территории Красноярского края – это только военнослужащие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27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 удостоверяющих личность: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военнослужащего: удостоверение личности военнослужащего Российской Федерации, служебное удостоверение, военный билет, паспорт гражданина Российской Федерации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граждан, пребывающих в добровольческих формированиях, - паспорт гражданина Российской Федерации), </a:t>
            </a: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представляет документ, подтверждающий его пребывание в добровольческом формировании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они отправлены в отпуск – документ</a:t>
            </a:r>
            <a:r>
              <a:rPr lang="ru-RU" b="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воинской части и военкомата , что в/о находится в отпуске</a:t>
            </a:r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9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нашего учреждения</a:t>
            </a:r>
            <a:r>
              <a:rPr lang="ru-RU" baseline="0" dirty="0" smtClean="0"/>
              <a:t> (может быть и для других учреждений) – возникла проблема, это категория лиц, относящихся к ветеранам боевых действий Чечня, данные категории лиц имеют удостоверение боевых действий (участники СВО – такого удостоверения не имеют на сегодняшний день).  В чем проблема – удостоверение предъявляют, как ветерана боевых действия в Чечне, но в это время они являются военнослужащими срочной службы.  С этой целью запрашиваем справку из военкомата.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5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 оказывается В военно-медицинских организациях  Министерства обороны РФ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(во время службы и в период отпуска)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краевых медицинских организациях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(уволенным в запас, члены семей участников СВО и уволенных в запас ). Госпиталь принимает членов семей. В основном, они находятся в Центре медико-психологической реабилитации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91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медицинских организациях края  оказание медицинской помощи проводится только в экстренной и неотложной</a:t>
            </a:r>
            <a:r>
              <a:rPr lang="ru-RU" baseline="0" dirty="0" smtClean="0"/>
              <a:t> форме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Плановая помощь оказывается только по направлению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госпитализацию (на лечение в амбулаторных условиях), заверенного печатью установленного образца воинской части (организации, органа)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01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дальнейшего лечения направляете в военный госпиталь минобороны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 следует направлять в круглосуточный стационар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Филиала №2 «425 ВГ» Минобороны РФ по адресу: г. Красноярск,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ул. Горького, 2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 следует направлять в поликлинику Филиала  №2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«425 ВГ» Минобороны РФ по адресу: г. Красноярск,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ул. Малиновского, 2/26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В</a:t>
            </a:r>
            <a:r>
              <a:rPr lang="ru-RU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поликлинике в понедельник и четверг работает военная врачебная комиссия, решает вопрос о продлении отпуска и лечение и сообщает в военную комендатуру. В свою очередь военная комендатура – в воинскую часть. И военнообязанный уже не будет являться дезертиром.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Телефоны Военного окружного госпиталя на экране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Ваше внимание, что при направлении в Военный госпиталь направление и выписку из мед карты. При переводе (направлении) в стационар необходимо</a:t>
            </a:r>
            <a:r>
              <a:rPr lang="ru-RU" b="0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согласовать перевод с заместителем начальника военного госпиталя.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60D23-85DF-46C4-89E6-ADB8881BCF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4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9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9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69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_перенос\Перенос\Презентации\!Презентации 2023\2023.03.10 Коллегия 17.03.2023 Цифровизация\Коллегия 17.03.2023 Презентация Немику\Z триколор на прозрачном фоне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9229" y="145207"/>
            <a:ext cx="969433" cy="49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6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9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4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2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1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2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83A0-CBE4-4B80-A2D7-104757A9DB6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6BBA-CBCE-498E-88D1-D7197C50B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97" y="1534066"/>
            <a:ext cx="119756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</a:t>
            </a:r>
            <a:br>
              <a:rPr lang="ru-RU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специальной военной </a:t>
            </a:r>
            <a:r>
              <a:rPr lang="ru-RU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endParaRPr lang="ru-RU" sz="6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870227" cy="18871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70227" y="124546"/>
            <a:ext cx="8573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Красноярское государственное бюджетное учреждение здравоохранения «Красноярский краевой госпиталь для ветеранов войн»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30290" y="5699188"/>
            <a:ext cx="4737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госпиталя ККГВВ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к.м.н.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Т.Н. Голубева</a:t>
            </a:r>
            <a:endPara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38200" y="1209368"/>
            <a:ext cx="10515600" cy="496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1"/>
            <a:ext cx="1769533" cy="178554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86827" y="425514"/>
            <a:ext cx="10474860" cy="5549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КГБУЗ «Красноярский краевой госпиталь для ветеранов войн» </a:t>
            </a:r>
          </a:p>
          <a:p>
            <a:pPr algn="ctr"/>
            <a:endParaRPr lang="ru-RU" sz="4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горячая линия:</a:t>
            </a:r>
          </a:p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елефон   8 (391)  234-78-01;</a:t>
            </a:r>
          </a:p>
          <a:p>
            <a:pPr algn="ctr"/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 с 1 марта 2023 по сегодняшний день,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афиксировано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звонков</a:t>
            </a:r>
            <a:endParaRPr lang="ru-RU" b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38200" y="1209368"/>
            <a:ext cx="10515600" cy="496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95618" cy="181186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7818" y="742383"/>
            <a:ext cx="11706131" cy="5716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    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мониторинг  по оказанию  медицинской помощи в краевых медицинских организациях .</a:t>
            </a:r>
          </a:p>
          <a:p>
            <a:pPr algn="ctr"/>
            <a:r>
              <a:rPr 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числа обратившихся участников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2023 года</a:t>
            </a:r>
          </a:p>
          <a:p>
            <a:pPr marL="571500" indent="-571500" algn="ctr">
              <a:buFontTx/>
              <a:buChar char="-"/>
            </a:pPr>
            <a:r>
              <a:rPr lang="ru-RU" sz="36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 обращений составило -170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края  приказами </a:t>
            </a:r>
            <a:r>
              <a:rPr lang="ru-RU" sz="4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</a:t>
            </a:r>
            <a:r>
              <a:rPr lang="ru-RU" sz="4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r>
              <a:rPr lang="ru-RU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за оказание медицинской помощи участникам </a:t>
            </a: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СВО. 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dirty="0" smtClean="0">
              <a:solidFill>
                <a:srgbClr val="000099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u="sng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b="1" u="sng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1698865" y="208407"/>
            <a:ext cx="9173689" cy="624189"/>
          </a:xfrm>
          <a:prstGeom prst="rect">
            <a:avLst/>
          </a:prstGeom>
        </p:spPr>
        <p:txBody>
          <a:bodyPr vert="horz" wrap="square" lIns="0" tIns="8552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5" algn="ctr">
              <a:lnSpc>
                <a:spcPct val="100000"/>
              </a:lnSpc>
              <a:spcBef>
                <a:spcPts val="67"/>
              </a:spcBef>
            </a:pPr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современной боевой травмы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2207" y="2605693"/>
            <a:ext cx="2865599" cy="2728801"/>
            <a:chOff x="1012966" y="2574035"/>
            <a:chExt cx="2684780" cy="2685415"/>
          </a:xfrm>
        </p:grpSpPr>
        <p:sp>
          <p:nvSpPr>
            <p:cNvPr id="6" name="object 6"/>
            <p:cNvSpPr/>
            <p:nvPr/>
          </p:nvSpPr>
          <p:spPr>
            <a:xfrm>
              <a:off x="1139952" y="2574035"/>
              <a:ext cx="2557780" cy="2685415"/>
            </a:xfrm>
            <a:custGeom>
              <a:avLst/>
              <a:gdLst/>
              <a:ahLst/>
              <a:cxnLst/>
              <a:rect l="l" t="t" r="r" b="b"/>
              <a:pathLst>
                <a:path w="2557779" h="2685415">
                  <a:moveTo>
                    <a:pt x="1214627" y="2685288"/>
                  </a:moveTo>
                  <a:lnTo>
                    <a:pt x="1164490" y="2684350"/>
                  </a:lnTo>
                  <a:lnTo>
                    <a:pt x="1114688" y="2681556"/>
                  </a:lnTo>
                  <a:lnTo>
                    <a:pt x="1065263" y="2676931"/>
                  </a:lnTo>
                  <a:lnTo>
                    <a:pt x="1016255" y="2670504"/>
                  </a:lnTo>
                  <a:lnTo>
                    <a:pt x="967705" y="2662300"/>
                  </a:lnTo>
                  <a:lnTo>
                    <a:pt x="919655" y="2652348"/>
                  </a:lnTo>
                  <a:lnTo>
                    <a:pt x="872144" y="2640674"/>
                  </a:lnTo>
                  <a:lnTo>
                    <a:pt x="825214" y="2627305"/>
                  </a:lnTo>
                  <a:lnTo>
                    <a:pt x="778906" y="2612268"/>
                  </a:lnTo>
                  <a:lnTo>
                    <a:pt x="733260" y="2595590"/>
                  </a:lnTo>
                  <a:lnTo>
                    <a:pt x="688317" y="2577298"/>
                  </a:lnTo>
                  <a:lnTo>
                    <a:pt x="644118" y="2557420"/>
                  </a:lnTo>
                  <a:lnTo>
                    <a:pt x="600704" y="2535981"/>
                  </a:lnTo>
                  <a:lnTo>
                    <a:pt x="558116" y="2513010"/>
                  </a:lnTo>
                  <a:lnTo>
                    <a:pt x="516394" y="2488532"/>
                  </a:lnTo>
                  <a:lnTo>
                    <a:pt x="475580" y="2462576"/>
                  </a:lnTo>
                  <a:lnTo>
                    <a:pt x="435713" y="2435169"/>
                  </a:lnTo>
                  <a:lnTo>
                    <a:pt x="396836" y="2406336"/>
                  </a:lnTo>
                  <a:lnTo>
                    <a:pt x="358988" y="2376105"/>
                  </a:lnTo>
                  <a:lnTo>
                    <a:pt x="322211" y="2344504"/>
                  </a:lnTo>
                  <a:lnTo>
                    <a:pt x="286546" y="2311559"/>
                  </a:lnTo>
                  <a:lnTo>
                    <a:pt x="252033" y="2277297"/>
                  </a:lnTo>
                  <a:lnTo>
                    <a:pt x="218712" y="2241746"/>
                  </a:lnTo>
                  <a:lnTo>
                    <a:pt x="186626" y="2204932"/>
                  </a:lnTo>
                  <a:lnTo>
                    <a:pt x="155814" y="2166882"/>
                  </a:lnTo>
                  <a:lnTo>
                    <a:pt x="126318" y="2127623"/>
                  </a:lnTo>
                  <a:lnTo>
                    <a:pt x="98178" y="2087182"/>
                  </a:lnTo>
                  <a:lnTo>
                    <a:pt x="71436" y="2045587"/>
                  </a:lnTo>
                  <a:lnTo>
                    <a:pt x="46131" y="2002864"/>
                  </a:lnTo>
                  <a:lnTo>
                    <a:pt x="22306" y="1959041"/>
                  </a:lnTo>
                  <a:lnTo>
                    <a:pt x="0" y="1914144"/>
                  </a:lnTo>
                  <a:lnTo>
                    <a:pt x="1214627" y="1342644"/>
                  </a:lnTo>
                  <a:lnTo>
                    <a:pt x="1214627" y="0"/>
                  </a:lnTo>
                  <a:lnTo>
                    <a:pt x="1262825" y="846"/>
                  </a:lnTo>
                  <a:lnTo>
                    <a:pt x="1310593" y="3367"/>
                  </a:lnTo>
                  <a:lnTo>
                    <a:pt x="1357902" y="7534"/>
                  </a:lnTo>
                  <a:lnTo>
                    <a:pt x="1404725" y="13319"/>
                  </a:lnTo>
                  <a:lnTo>
                    <a:pt x="1451033" y="20693"/>
                  </a:lnTo>
                  <a:lnTo>
                    <a:pt x="1496797" y="29629"/>
                  </a:lnTo>
                  <a:lnTo>
                    <a:pt x="1541990" y="40097"/>
                  </a:lnTo>
                  <a:lnTo>
                    <a:pt x="1586583" y="52070"/>
                  </a:lnTo>
                  <a:lnTo>
                    <a:pt x="1630548" y="65520"/>
                  </a:lnTo>
                  <a:lnTo>
                    <a:pt x="1673856" y="80418"/>
                  </a:lnTo>
                  <a:lnTo>
                    <a:pt x="1716480" y="96735"/>
                  </a:lnTo>
                  <a:lnTo>
                    <a:pt x="1758391" y="114444"/>
                  </a:lnTo>
                  <a:lnTo>
                    <a:pt x="1799560" y="133517"/>
                  </a:lnTo>
                  <a:lnTo>
                    <a:pt x="1839961" y="153924"/>
                  </a:lnTo>
                  <a:lnTo>
                    <a:pt x="1879563" y="175638"/>
                  </a:lnTo>
                  <a:lnTo>
                    <a:pt x="1918339" y="198631"/>
                  </a:lnTo>
                  <a:lnTo>
                    <a:pt x="1956262" y="222874"/>
                  </a:lnTo>
                  <a:lnTo>
                    <a:pt x="1993301" y="248338"/>
                  </a:lnTo>
                  <a:lnTo>
                    <a:pt x="2029430" y="274997"/>
                  </a:lnTo>
                  <a:lnTo>
                    <a:pt x="2064619" y="302820"/>
                  </a:lnTo>
                  <a:lnTo>
                    <a:pt x="2098841" y="331781"/>
                  </a:lnTo>
                  <a:lnTo>
                    <a:pt x="2132068" y="361851"/>
                  </a:lnTo>
                  <a:lnTo>
                    <a:pt x="2164270" y="393001"/>
                  </a:lnTo>
                  <a:lnTo>
                    <a:pt x="2195420" y="425203"/>
                  </a:lnTo>
                  <a:lnTo>
                    <a:pt x="2225490" y="458430"/>
                  </a:lnTo>
                  <a:lnTo>
                    <a:pt x="2254451" y="492652"/>
                  </a:lnTo>
                  <a:lnTo>
                    <a:pt x="2282274" y="527841"/>
                  </a:lnTo>
                  <a:lnTo>
                    <a:pt x="2308933" y="563970"/>
                  </a:lnTo>
                  <a:lnTo>
                    <a:pt x="2334397" y="601009"/>
                  </a:lnTo>
                  <a:lnTo>
                    <a:pt x="2358640" y="638932"/>
                  </a:lnTo>
                  <a:lnTo>
                    <a:pt x="2381633" y="677708"/>
                  </a:lnTo>
                  <a:lnTo>
                    <a:pt x="2403347" y="717310"/>
                  </a:lnTo>
                  <a:lnTo>
                    <a:pt x="2423754" y="757711"/>
                  </a:lnTo>
                  <a:lnTo>
                    <a:pt x="2442827" y="798880"/>
                  </a:lnTo>
                  <a:lnTo>
                    <a:pt x="2460536" y="840791"/>
                  </a:lnTo>
                  <a:lnTo>
                    <a:pt x="2476854" y="883415"/>
                  </a:lnTo>
                  <a:lnTo>
                    <a:pt x="2491751" y="926723"/>
                  </a:lnTo>
                  <a:lnTo>
                    <a:pt x="2505201" y="970688"/>
                  </a:lnTo>
                  <a:lnTo>
                    <a:pt x="2517174" y="1015281"/>
                  </a:lnTo>
                  <a:lnTo>
                    <a:pt x="2527642" y="1060474"/>
                  </a:lnTo>
                  <a:lnTo>
                    <a:pt x="2536578" y="1106238"/>
                  </a:lnTo>
                  <a:lnTo>
                    <a:pt x="2543952" y="1152546"/>
                  </a:lnTo>
                  <a:lnTo>
                    <a:pt x="2549737" y="1199369"/>
                  </a:lnTo>
                  <a:lnTo>
                    <a:pt x="2553904" y="1246678"/>
                  </a:lnTo>
                  <a:lnTo>
                    <a:pt x="2556425" y="1294446"/>
                  </a:lnTo>
                  <a:lnTo>
                    <a:pt x="2557272" y="1342644"/>
                  </a:lnTo>
                  <a:lnTo>
                    <a:pt x="2556425" y="1390746"/>
                  </a:lnTo>
                  <a:lnTo>
                    <a:pt x="2553904" y="1438427"/>
                  </a:lnTo>
                  <a:lnTo>
                    <a:pt x="2549737" y="1485658"/>
                  </a:lnTo>
                  <a:lnTo>
                    <a:pt x="2543952" y="1532410"/>
                  </a:lnTo>
                  <a:lnTo>
                    <a:pt x="2536578" y="1578654"/>
                  </a:lnTo>
                  <a:lnTo>
                    <a:pt x="2527642" y="1624362"/>
                  </a:lnTo>
                  <a:lnTo>
                    <a:pt x="2517174" y="1669506"/>
                  </a:lnTo>
                  <a:lnTo>
                    <a:pt x="2505201" y="1714056"/>
                  </a:lnTo>
                  <a:lnTo>
                    <a:pt x="2491751" y="1757985"/>
                  </a:lnTo>
                  <a:lnTo>
                    <a:pt x="2476854" y="1801263"/>
                  </a:lnTo>
                  <a:lnTo>
                    <a:pt x="2460536" y="1843863"/>
                  </a:lnTo>
                  <a:lnTo>
                    <a:pt x="2442827" y="1885755"/>
                  </a:lnTo>
                  <a:lnTo>
                    <a:pt x="2423754" y="1926912"/>
                  </a:lnTo>
                  <a:lnTo>
                    <a:pt x="2403347" y="1967303"/>
                  </a:lnTo>
                  <a:lnTo>
                    <a:pt x="2381633" y="2006902"/>
                  </a:lnTo>
                  <a:lnTo>
                    <a:pt x="2358640" y="2045679"/>
                  </a:lnTo>
                  <a:lnTo>
                    <a:pt x="2334397" y="2083606"/>
                  </a:lnTo>
                  <a:lnTo>
                    <a:pt x="2308933" y="2120654"/>
                  </a:lnTo>
                  <a:lnTo>
                    <a:pt x="2282274" y="2156795"/>
                  </a:lnTo>
                  <a:lnTo>
                    <a:pt x="2254451" y="2192000"/>
                  </a:lnTo>
                  <a:lnTo>
                    <a:pt x="2225490" y="2226241"/>
                  </a:lnTo>
                  <a:lnTo>
                    <a:pt x="2195420" y="2259488"/>
                  </a:lnTo>
                  <a:lnTo>
                    <a:pt x="2164270" y="2291715"/>
                  </a:lnTo>
                  <a:lnTo>
                    <a:pt x="2132068" y="2322891"/>
                  </a:lnTo>
                  <a:lnTo>
                    <a:pt x="2098841" y="2352988"/>
                  </a:lnTo>
                  <a:lnTo>
                    <a:pt x="2064619" y="2381978"/>
                  </a:lnTo>
                  <a:lnTo>
                    <a:pt x="2029430" y="2409833"/>
                  </a:lnTo>
                  <a:lnTo>
                    <a:pt x="1993301" y="2436523"/>
                  </a:lnTo>
                  <a:lnTo>
                    <a:pt x="1956262" y="2462020"/>
                  </a:lnTo>
                  <a:lnTo>
                    <a:pt x="1918339" y="2486296"/>
                  </a:lnTo>
                  <a:lnTo>
                    <a:pt x="1879563" y="2509321"/>
                  </a:lnTo>
                  <a:lnTo>
                    <a:pt x="1839961" y="2531068"/>
                  </a:lnTo>
                  <a:lnTo>
                    <a:pt x="1799560" y="2551509"/>
                  </a:lnTo>
                  <a:lnTo>
                    <a:pt x="1758391" y="2570613"/>
                  </a:lnTo>
                  <a:lnTo>
                    <a:pt x="1716480" y="2588353"/>
                  </a:lnTo>
                  <a:lnTo>
                    <a:pt x="1673856" y="2604700"/>
                  </a:lnTo>
                  <a:lnTo>
                    <a:pt x="1630548" y="2619627"/>
                  </a:lnTo>
                  <a:lnTo>
                    <a:pt x="1586583" y="2633103"/>
                  </a:lnTo>
                  <a:lnTo>
                    <a:pt x="1541990" y="2645100"/>
                  </a:lnTo>
                  <a:lnTo>
                    <a:pt x="1496797" y="2655591"/>
                  </a:lnTo>
                  <a:lnTo>
                    <a:pt x="1451033" y="2664546"/>
                  </a:lnTo>
                  <a:lnTo>
                    <a:pt x="1404725" y="2671937"/>
                  </a:lnTo>
                  <a:lnTo>
                    <a:pt x="1357902" y="2677735"/>
                  </a:lnTo>
                  <a:lnTo>
                    <a:pt x="1310593" y="2681912"/>
                  </a:lnTo>
                  <a:lnTo>
                    <a:pt x="1262825" y="2684439"/>
                  </a:lnTo>
                  <a:lnTo>
                    <a:pt x="1214627" y="2685288"/>
                  </a:lnTo>
                  <a:close/>
                </a:path>
              </a:pathLst>
            </a:custGeom>
            <a:solidFill>
              <a:srgbClr val="52823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" name="object 7"/>
            <p:cNvSpPr/>
            <p:nvPr/>
          </p:nvSpPr>
          <p:spPr>
            <a:xfrm>
              <a:off x="1012966" y="2773680"/>
              <a:ext cx="1341755" cy="1714500"/>
            </a:xfrm>
            <a:custGeom>
              <a:avLst/>
              <a:gdLst/>
              <a:ahLst/>
              <a:cxnLst/>
              <a:rect l="l" t="t" r="r" b="b"/>
              <a:pathLst>
                <a:path w="1341755" h="1714500">
                  <a:moveTo>
                    <a:pt x="126985" y="1714500"/>
                  </a:moveTo>
                  <a:lnTo>
                    <a:pt x="107166" y="1670108"/>
                  </a:lnTo>
                  <a:lnTo>
                    <a:pt x="89066" y="1625353"/>
                  </a:lnTo>
                  <a:lnTo>
                    <a:pt x="72673" y="1580274"/>
                  </a:lnTo>
                  <a:lnTo>
                    <a:pt x="57976" y="1534911"/>
                  </a:lnTo>
                  <a:lnTo>
                    <a:pt x="44963" y="1489306"/>
                  </a:lnTo>
                  <a:lnTo>
                    <a:pt x="33621" y="1443498"/>
                  </a:lnTo>
                  <a:lnTo>
                    <a:pt x="23938" y="1397529"/>
                  </a:lnTo>
                  <a:lnTo>
                    <a:pt x="15903" y="1351437"/>
                  </a:lnTo>
                  <a:lnTo>
                    <a:pt x="9504" y="1305264"/>
                  </a:lnTo>
                  <a:lnTo>
                    <a:pt x="4728" y="1259049"/>
                  </a:lnTo>
                  <a:lnTo>
                    <a:pt x="1564" y="1212835"/>
                  </a:lnTo>
                  <a:lnTo>
                    <a:pt x="0" y="1166659"/>
                  </a:lnTo>
                  <a:lnTo>
                    <a:pt x="23" y="1120564"/>
                  </a:lnTo>
                  <a:lnTo>
                    <a:pt x="1622" y="1074589"/>
                  </a:lnTo>
                  <a:lnTo>
                    <a:pt x="4784" y="1028774"/>
                  </a:lnTo>
                  <a:lnTo>
                    <a:pt x="9499" y="983161"/>
                  </a:lnTo>
                  <a:lnTo>
                    <a:pt x="15753" y="937789"/>
                  </a:lnTo>
                  <a:lnTo>
                    <a:pt x="23535" y="892699"/>
                  </a:lnTo>
                  <a:lnTo>
                    <a:pt x="32833" y="847931"/>
                  </a:lnTo>
                  <a:lnTo>
                    <a:pt x="43635" y="803525"/>
                  </a:lnTo>
                  <a:lnTo>
                    <a:pt x="55928" y="759523"/>
                  </a:lnTo>
                  <a:lnTo>
                    <a:pt x="69702" y="715963"/>
                  </a:lnTo>
                  <a:lnTo>
                    <a:pt x="84943" y="672887"/>
                  </a:lnTo>
                  <a:lnTo>
                    <a:pt x="101641" y="630336"/>
                  </a:lnTo>
                  <a:lnTo>
                    <a:pt x="119783" y="588348"/>
                  </a:lnTo>
                  <a:lnTo>
                    <a:pt x="139356" y="546965"/>
                  </a:lnTo>
                  <a:lnTo>
                    <a:pt x="160350" y="506227"/>
                  </a:lnTo>
                  <a:lnTo>
                    <a:pt x="182752" y="466174"/>
                  </a:lnTo>
                  <a:lnTo>
                    <a:pt x="206550" y="426847"/>
                  </a:lnTo>
                  <a:lnTo>
                    <a:pt x="231732" y="388286"/>
                  </a:lnTo>
                  <a:lnTo>
                    <a:pt x="258286" y="350532"/>
                  </a:lnTo>
                  <a:lnTo>
                    <a:pt x="286201" y="313624"/>
                  </a:lnTo>
                  <a:lnTo>
                    <a:pt x="315464" y="277603"/>
                  </a:lnTo>
                  <a:lnTo>
                    <a:pt x="346063" y="242510"/>
                  </a:lnTo>
                  <a:lnTo>
                    <a:pt x="377986" y="208385"/>
                  </a:lnTo>
                  <a:lnTo>
                    <a:pt x="411222" y="175268"/>
                  </a:lnTo>
                  <a:lnTo>
                    <a:pt x="445758" y="143200"/>
                  </a:lnTo>
                  <a:lnTo>
                    <a:pt x="481582" y="112221"/>
                  </a:lnTo>
                  <a:lnTo>
                    <a:pt x="518683" y="82370"/>
                  </a:lnTo>
                  <a:lnTo>
                    <a:pt x="557049" y="53690"/>
                  </a:lnTo>
                  <a:lnTo>
                    <a:pt x="596666" y="26220"/>
                  </a:lnTo>
                  <a:lnTo>
                    <a:pt x="637525" y="0"/>
                  </a:lnTo>
                  <a:lnTo>
                    <a:pt x="1341613" y="1143000"/>
                  </a:lnTo>
                  <a:lnTo>
                    <a:pt x="126985" y="1714500"/>
                  </a:lnTo>
                  <a:close/>
                </a:path>
              </a:pathLst>
            </a:custGeom>
            <a:solidFill>
              <a:srgbClr val="62993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8" name="object 8"/>
            <p:cNvSpPr/>
            <p:nvPr/>
          </p:nvSpPr>
          <p:spPr>
            <a:xfrm>
              <a:off x="1650492" y="2624327"/>
              <a:ext cx="704215" cy="1292860"/>
            </a:xfrm>
            <a:custGeom>
              <a:avLst/>
              <a:gdLst/>
              <a:ahLst/>
              <a:cxnLst/>
              <a:rect l="l" t="t" r="r" b="b"/>
              <a:pathLst>
                <a:path w="704214" h="1292860">
                  <a:moveTo>
                    <a:pt x="704087" y="1292352"/>
                  </a:moveTo>
                  <a:lnTo>
                    <a:pt x="0" y="149352"/>
                  </a:lnTo>
                  <a:lnTo>
                    <a:pt x="45613" y="122764"/>
                  </a:lnTo>
                  <a:lnTo>
                    <a:pt x="92266" y="97882"/>
                  </a:lnTo>
                  <a:lnTo>
                    <a:pt x="139879" y="74733"/>
                  </a:lnTo>
                  <a:lnTo>
                    <a:pt x="188371" y="53344"/>
                  </a:lnTo>
                  <a:lnTo>
                    <a:pt x="237664" y="33741"/>
                  </a:lnTo>
                  <a:lnTo>
                    <a:pt x="287676" y="15950"/>
                  </a:lnTo>
                  <a:lnTo>
                    <a:pt x="338328" y="0"/>
                  </a:lnTo>
                  <a:lnTo>
                    <a:pt x="704087" y="1292352"/>
                  </a:lnTo>
                  <a:close/>
                </a:path>
              </a:pathLst>
            </a:custGeom>
            <a:solidFill>
              <a:srgbClr val="70AC46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1988820" y="2598419"/>
              <a:ext cx="365760" cy="1318260"/>
            </a:xfrm>
            <a:custGeom>
              <a:avLst/>
              <a:gdLst/>
              <a:ahLst/>
              <a:cxnLst/>
              <a:rect l="l" t="t" r="r" b="b"/>
              <a:pathLst>
                <a:path w="365760" h="1318260">
                  <a:moveTo>
                    <a:pt x="365759" y="1318260"/>
                  </a:moveTo>
                  <a:lnTo>
                    <a:pt x="0" y="25908"/>
                  </a:lnTo>
                  <a:lnTo>
                    <a:pt x="28575" y="18216"/>
                  </a:lnTo>
                  <a:lnTo>
                    <a:pt x="57150" y="11239"/>
                  </a:lnTo>
                  <a:lnTo>
                    <a:pt x="85725" y="5119"/>
                  </a:lnTo>
                  <a:lnTo>
                    <a:pt x="114300" y="0"/>
                  </a:lnTo>
                  <a:lnTo>
                    <a:pt x="365759" y="1318260"/>
                  </a:lnTo>
                  <a:close/>
                </a:path>
              </a:pathLst>
            </a:custGeom>
            <a:solidFill>
              <a:srgbClr val="A1C39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3120" y="2574035"/>
              <a:ext cx="251460" cy="1343025"/>
            </a:xfrm>
            <a:custGeom>
              <a:avLst/>
              <a:gdLst/>
              <a:ahLst/>
              <a:cxnLst/>
              <a:rect l="l" t="t" r="r" b="b"/>
              <a:pathLst>
                <a:path w="251460" h="1343025">
                  <a:moveTo>
                    <a:pt x="251459" y="1342644"/>
                  </a:moveTo>
                  <a:lnTo>
                    <a:pt x="0" y="24383"/>
                  </a:lnTo>
                  <a:lnTo>
                    <a:pt x="50292" y="15410"/>
                  </a:lnTo>
                  <a:lnTo>
                    <a:pt x="100583" y="8558"/>
                  </a:lnTo>
                  <a:lnTo>
                    <a:pt x="150875" y="3755"/>
                  </a:lnTo>
                  <a:lnTo>
                    <a:pt x="201167" y="926"/>
                  </a:lnTo>
                  <a:lnTo>
                    <a:pt x="251459" y="0"/>
                  </a:lnTo>
                  <a:lnTo>
                    <a:pt x="251459" y="1342644"/>
                  </a:lnTo>
                  <a:close/>
                </a:path>
              </a:pathLst>
            </a:custGeom>
            <a:solidFill>
              <a:srgbClr val="C3D8BA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2606840" y="3513867"/>
              <a:ext cx="795655" cy="436245"/>
            </a:xfrm>
            <a:custGeom>
              <a:avLst/>
              <a:gdLst/>
              <a:ahLst/>
              <a:cxnLst/>
              <a:rect l="l" t="t" r="r" b="b"/>
              <a:pathLst>
                <a:path w="795654" h="436245">
                  <a:moveTo>
                    <a:pt x="97021" y="435959"/>
                  </a:moveTo>
                  <a:lnTo>
                    <a:pt x="56060" y="429328"/>
                  </a:lnTo>
                  <a:lnTo>
                    <a:pt x="17655" y="400091"/>
                  </a:lnTo>
                  <a:lnTo>
                    <a:pt x="2806" y="364009"/>
                  </a:lnTo>
                  <a:lnTo>
                    <a:pt x="0" y="276891"/>
                  </a:lnTo>
                  <a:lnTo>
                    <a:pt x="281" y="265789"/>
                  </a:lnTo>
                  <a:lnTo>
                    <a:pt x="7868" y="222140"/>
                  </a:lnTo>
                  <a:lnTo>
                    <a:pt x="21906" y="184033"/>
                  </a:lnTo>
                  <a:lnTo>
                    <a:pt x="22916" y="181736"/>
                  </a:lnTo>
                  <a:lnTo>
                    <a:pt x="25774" y="174307"/>
                  </a:lnTo>
                  <a:lnTo>
                    <a:pt x="26726" y="171640"/>
                  </a:lnTo>
                  <a:lnTo>
                    <a:pt x="94925" y="4381"/>
                  </a:lnTo>
                  <a:lnTo>
                    <a:pt x="163981" y="4381"/>
                  </a:lnTo>
                  <a:lnTo>
                    <a:pt x="92045" y="181298"/>
                  </a:lnTo>
                  <a:lnTo>
                    <a:pt x="89343" y="182225"/>
                  </a:lnTo>
                  <a:lnTo>
                    <a:pt x="82447" y="185547"/>
                  </a:lnTo>
                  <a:lnTo>
                    <a:pt x="75804" y="189779"/>
                  </a:lnTo>
                  <a:lnTo>
                    <a:pt x="69589" y="194762"/>
                  </a:lnTo>
                  <a:lnTo>
                    <a:pt x="63802" y="200495"/>
                  </a:lnTo>
                  <a:lnTo>
                    <a:pt x="58445" y="206978"/>
                  </a:lnTo>
                  <a:lnTo>
                    <a:pt x="77304" y="217550"/>
                  </a:lnTo>
                  <a:lnTo>
                    <a:pt x="182792" y="217550"/>
                  </a:lnTo>
                  <a:lnTo>
                    <a:pt x="184555" y="220694"/>
                  </a:lnTo>
                  <a:lnTo>
                    <a:pt x="188931" y="231766"/>
                  </a:lnTo>
                  <a:lnTo>
                    <a:pt x="191021" y="239839"/>
                  </a:lnTo>
                  <a:lnTo>
                    <a:pt x="97021" y="239839"/>
                  </a:lnTo>
                  <a:lnTo>
                    <a:pt x="89536" y="240516"/>
                  </a:lnTo>
                  <a:lnTo>
                    <a:pt x="64046" y="268926"/>
                  </a:lnTo>
                  <a:lnTo>
                    <a:pt x="63493" y="335660"/>
                  </a:lnTo>
                  <a:lnTo>
                    <a:pt x="64046" y="344339"/>
                  </a:lnTo>
                  <a:lnTo>
                    <a:pt x="89536" y="373016"/>
                  </a:lnTo>
                  <a:lnTo>
                    <a:pt x="97021" y="373570"/>
                  </a:lnTo>
                  <a:lnTo>
                    <a:pt x="188858" y="373570"/>
                  </a:lnTo>
                  <a:lnTo>
                    <a:pt x="188047" y="376553"/>
                  </a:lnTo>
                  <a:lnTo>
                    <a:pt x="159831" y="417258"/>
                  </a:lnTo>
                  <a:lnTo>
                    <a:pt x="111880" y="435209"/>
                  </a:lnTo>
                  <a:lnTo>
                    <a:pt x="97021" y="435959"/>
                  </a:lnTo>
                  <a:close/>
                </a:path>
                <a:path w="795654" h="436245">
                  <a:moveTo>
                    <a:pt x="182792" y="217550"/>
                  </a:moveTo>
                  <a:lnTo>
                    <a:pt x="77304" y="217550"/>
                  </a:lnTo>
                  <a:lnTo>
                    <a:pt x="92045" y="181298"/>
                  </a:lnTo>
                  <a:lnTo>
                    <a:pt x="96318" y="179831"/>
                  </a:lnTo>
                  <a:lnTo>
                    <a:pt x="103383" y="178367"/>
                  </a:lnTo>
                  <a:lnTo>
                    <a:pt x="110546" y="177831"/>
                  </a:lnTo>
                  <a:lnTo>
                    <a:pt x="123282" y="178565"/>
                  </a:lnTo>
                  <a:lnTo>
                    <a:pt x="164651" y="194856"/>
                  </a:lnTo>
                  <a:lnTo>
                    <a:pt x="182792" y="217550"/>
                  </a:lnTo>
                  <a:close/>
                </a:path>
                <a:path w="795654" h="436245">
                  <a:moveTo>
                    <a:pt x="77304" y="217550"/>
                  </a:moveTo>
                  <a:lnTo>
                    <a:pt x="58445" y="206978"/>
                  </a:lnTo>
                  <a:lnTo>
                    <a:pt x="63802" y="200495"/>
                  </a:lnTo>
                  <a:lnTo>
                    <a:pt x="69589" y="194762"/>
                  </a:lnTo>
                  <a:lnTo>
                    <a:pt x="75804" y="189779"/>
                  </a:lnTo>
                  <a:lnTo>
                    <a:pt x="82447" y="185547"/>
                  </a:lnTo>
                  <a:lnTo>
                    <a:pt x="89343" y="182225"/>
                  </a:lnTo>
                  <a:lnTo>
                    <a:pt x="92045" y="181298"/>
                  </a:lnTo>
                  <a:lnTo>
                    <a:pt x="77304" y="217550"/>
                  </a:lnTo>
                  <a:close/>
                </a:path>
                <a:path w="795654" h="436245">
                  <a:moveTo>
                    <a:pt x="188858" y="373570"/>
                  </a:moveTo>
                  <a:lnTo>
                    <a:pt x="97021" y="373570"/>
                  </a:lnTo>
                  <a:lnTo>
                    <a:pt x="104752" y="373016"/>
                  </a:lnTo>
                  <a:lnTo>
                    <a:pt x="111511" y="371213"/>
                  </a:lnTo>
                  <a:lnTo>
                    <a:pt x="130722" y="335660"/>
                  </a:lnTo>
                  <a:lnTo>
                    <a:pt x="130739" y="276891"/>
                  </a:lnTo>
                  <a:lnTo>
                    <a:pt x="130200" y="268643"/>
                  </a:lnTo>
                  <a:lnTo>
                    <a:pt x="97021" y="239839"/>
                  </a:lnTo>
                  <a:lnTo>
                    <a:pt x="191021" y="239839"/>
                  </a:lnTo>
                  <a:lnTo>
                    <a:pt x="192056" y="243839"/>
                  </a:lnTo>
                  <a:lnTo>
                    <a:pt x="193932" y="256912"/>
                  </a:lnTo>
                  <a:lnTo>
                    <a:pt x="194453" y="268643"/>
                  </a:lnTo>
                  <a:lnTo>
                    <a:pt x="194435" y="335660"/>
                  </a:lnTo>
                  <a:lnTo>
                    <a:pt x="193839" y="348692"/>
                  </a:lnTo>
                  <a:lnTo>
                    <a:pt x="191675" y="363212"/>
                  </a:lnTo>
                  <a:lnTo>
                    <a:pt x="188858" y="373570"/>
                  </a:lnTo>
                  <a:close/>
                </a:path>
                <a:path w="795654" h="436245">
                  <a:moveTo>
                    <a:pt x="337813" y="436244"/>
                  </a:moveTo>
                  <a:lnTo>
                    <a:pt x="296852" y="430096"/>
                  </a:lnTo>
                  <a:lnTo>
                    <a:pt x="258367" y="403203"/>
                  </a:lnTo>
                  <a:lnTo>
                    <a:pt x="241196" y="357230"/>
                  </a:lnTo>
                  <a:lnTo>
                    <a:pt x="240467" y="342995"/>
                  </a:lnTo>
                  <a:lnTo>
                    <a:pt x="240467" y="274796"/>
                  </a:lnTo>
                  <a:lnTo>
                    <a:pt x="253040" y="233172"/>
                  </a:lnTo>
                  <a:lnTo>
                    <a:pt x="288378" y="204311"/>
                  </a:lnTo>
                  <a:lnTo>
                    <a:pt x="278804" y="199544"/>
                  </a:lnTo>
                  <a:lnTo>
                    <a:pt x="248361" y="164401"/>
                  </a:lnTo>
                  <a:lnTo>
                    <a:pt x="245515" y="146684"/>
                  </a:lnTo>
                  <a:lnTo>
                    <a:pt x="245515" y="87915"/>
                  </a:lnTo>
                  <a:lnTo>
                    <a:pt x="256374" y="40481"/>
                  </a:lnTo>
                  <a:lnTo>
                    <a:pt x="287997" y="10382"/>
                  </a:lnTo>
                  <a:lnTo>
                    <a:pt x="337813" y="0"/>
                  </a:lnTo>
                  <a:lnTo>
                    <a:pt x="351977" y="698"/>
                  </a:lnTo>
                  <a:lnTo>
                    <a:pt x="397722" y="16129"/>
                  </a:lnTo>
                  <a:lnTo>
                    <a:pt x="424288" y="50759"/>
                  </a:lnTo>
                  <a:lnTo>
                    <a:pt x="427468" y="61436"/>
                  </a:lnTo>
                  <a:lnTo>
                    <a:pt x="337813" y="61436"/>
                  </a:lnTo>
                  <a:lnTo>
                    <a:pt x="331717" y="61531"/>
                  </a:lnTo>
                  <a:lnTo>
                    <a:pt x="308095" y="150399"/>
                  </a:lnTo>
                  <a:lnTo>
                    <a:pt x="309333" y="156400"/>
                  </a:lnTo>
                  <a:lnTo>
                    <a:pt x="311619" y="161448"/>
                  </a:lnTo>
                  <a:lnTo>
                    <a:pt x="314000" y="166592"/>
                  </a:lnTo>
                  <a:lnTo>
                    <a:pt x="317429" y="170497"/>
                  </a:lnTo>
                  <a:lnTo>
                    <a:pt x="321906" y="172974"/>
                  </a:lnTo>
                  <a:lnTo>
                    <a:pt x="326478" y="175545"/>
                  </a:lnTo>
                  <a:lnTo>
                    <a:pt x="331717" y="176783"/>
                  </a:lnTo>
                  <a:lnTo>
                    <a:pt x="421350" y="176783"/>
                  </a:lnTo>
                  <a:lnTo>
                    <a:pt x="418775" y="180689"/>
                  </a:lnTo>
                  <a:lnTo>
                    <a:pt x="412401" y="187849"/>
                  </a:lnTo>
                  <a:lnTo>
                    <a:pt x="404857" y="194178"/>
                  </a:lnTo>
                  <a:lnTo>
                    <a:pt x="396152" y="199669"/>
                  </a:lnTo>
                  <a:lnTo>
                    <a:pt x="386295" y="204311"/>
                  </a:lnTo>
                  <a:lnTo>
                    <a:pt x="397404" y="210026"/>
                  </a:lnTo>
                  <a:lnTo>
                    <a:pt x="407155" y="216741"/>
                  </a:lnTo>
                  <a:lnTo>
                    <a:pt x="415549" y="224456"/>
                  </a:lnTo>
                  <a:lnTo>
                    <a:pt x="422585" y="233172"/>
                  </a:lnTo>
                  <a:lnTo>
                    <a:pt x="425321" y="237839"/>
                  </a:lnTo>
                  <a:lnTo>
                    <a:pt x="337813" y="237839"/>
                  </a:lnTo>
                  <a:lnTo>
                    <a:pt x="330764" y="237934"/>
                  </a:lnTo>
                  <a:lnTo>
                    <a:pt x="303999" y="348329"/>
                  </a:lnTo>
                  <a:lnTo>
                    <a:pt x="305428" y="354139"/>
                  </a:lnTo>
                  <a:lnTo>
                    <a:pt x="330764" y="373951"/>
                  </a:lnTo>
                  <a:lnTo>
                    <a:pt x="431408" y="373951"/>
                  </a:lnTo>
                  <a:lnTo>
                    <a:pt x="428879" y="382415"/>
                  </a:lnTo>
                  <a:lnTo>
                    <a:pt x="400718" y="419166"/>
                  </a:lnTo>
                  <a:lnTo>
                    <a:pt x="352687" y="435564"/>
                  </a:lnTo>
                  <a:lnTo>
                    <a:pt x="337813" y="436244"/>
                  </a:lnTo>
                  <a:close/>
                </a:path>
                <a:path w="795654" h="436245">
                  <a:moveTo>
                    <a:pt x="421350" y="176783"/>
                  </a:moveTo>
                  <a:lnTo>
                    <a:pt x="344099" y="176783"/>
                  </a:lnTo>
                  <a:lnTo>
                    <a:pt x="349529" y="175450"/>
                  </a:lnTo>
                  <a:lnTo>
                    <a:pt x="354005" y="172783"/>
                  </a:lnTo>
                  <a:lnTo>
                    <a:pt x="358577" y="170116"/>
                  </a:lnTo>
                  <a:lnTo>
                    <a:pt x="361911" y="166306"/>
                  </a:lnTo>
                  <a:lnTo>
                    <a:pt x="364102" y="161162"/>
                  </a:lnTo>
                  <a:lnTo>
                    <a:pt x="366388" y="156114"/>
                  </a:lnTo>
                  <a:lnTo>
                    <a:pt x="367370" y="150399"/>
                  </a:lnTo>
                  <a:lnTo>
                    <a:pt x="367321" y="87915"/>
                  </a:lnTo>
                  <a:lnTo>
                    <a:pt x="366388" y="82486"/>
                  </a:lnTo>
                  <a:lnTo>
                    <a:pt x="364102" y="77342"/>
                  </a:lnTo>
                  <a:lnTo>
                    <a:pt x="361911" y="72294"/>
                  </a:lnTo>
                  <a:lnTo>
                    <a:pt x="358577" y="68389"/>
                  </a:lnTo>
                  <a:lnTo>
                    <a:pt x="349529" y="62960"/>
                  </a:lnTo>
                  <a:lnTo>
                    <a:pt x="344099" y="61531"/>
                  </a:lnTo>
                  <a:lnTo>
                    <a:pt x="337813" y="61436"/>
                  </a:lnTo>
                  <a:lnTo>
                    <a:pt x="427468" y="61436"/>
                  </a:lnTo>
                  <a:lnTo>
                    <a:pt x="427681" y="62150"/>
                  </a:lnTo>
                  <a:lnTo>
                    <a:pt x="429717" y="74542"/>
                  </a:lnTo>
                  <a:lnTo>
                    <a:pt x="430396" y="87915"/>
                  </a:lnTo>
                  <a:lnTo>
                    <a:pt x="430396" y="146684"/>
                  </a:lnTo>
                  <a:lnTo>
                    <a:pt x="429692" y="155757"/>
                  </a:lnTo>
                  <a:lnTo>
                    <a:pt x="429634" y="156114"/>
                  </a:lnTo>
                  <a:lnTo>
                    <a:pt x="427514" y="164687"/>
                  </a:lnTo>
                  <a:lnTo>
                    <a:pt x="423862" y="172974"/>
                  </a:lnTo>
                  <a:lnTo>
                    <a:pt x="421350" y="176783"/>
                  </a:lnTo>
                  <a:close/>
                </a:path>
                <a:path w="795654" h="436245">
                  <a:moveTo>
                    <a:pt x="344099" y="176783"/>
                  </a:moveTo>
                  <a:lnTo>
                    <a:pt x="331717" y="176783"/>
                  </a:lnTo>
                  <a:lnTo>
                    <a:pt x="337813" y="176688"/>
                  </a:lnTo>
                  <a:lnTo>
                    <a:pt x="344099" y="176783"/>
                  </a:lnTo>
                  <a:close/>
                </a:path>
                <a:path w="795654" h="436245">
                  <a:moveTo>
                    <a:pt x="431408" y="373951"/>
                  </a:moveTo>
                  <a:lnTo>
                    <a:pt x="345052" y="373951"/>
                  </a:lnTo>
                  <a:lnTo>
                    <a:pt x="351243" y="372617"/>
                  </a:lnTo>
                  <a:lnTo>
                    <a:pt x="356291" y="369950"/>
                  </a:lnTo>
                  <a:lnTo>
                    <a:pt x="361435" y="367379"/>
                  </a:lnTo>
                  <a:lnTo>
                    <a:pt x="365245" y="363664"/>
                  </a:lnTo>
                  <a:lnTo>
                    <a:pt x="367912" y="358711"/>
                  </a:lnTo>
                  <a:lnTo>
                    <a:pt x="370579" y="353853"/>
                  </a:lnTo>
                  <a:lnTo>
                    <a:pt x="371826" y="348329"/>
                  </a:lnTo>
                  <a:lnTo>
                    <a:pt x="371912" y="262604"/>
                  </a:lnTo>
                  <a:lnTo>
                    <a:pt x="370579" y="257079"/>
                  </a:lnTo>
                  <a:lnTo>
                    <a:pt x="337813" y="237839"/>
                  </a:lnTo>
                  <a:lnTo>
                    <a:pt x="425321" y="237839"/>
                  </a:lnTo>
                  <a:lnTo>
                    <a:pt x="428196" y="242743"/>
                  </a:lnTo>
                  <a:lnTo>
                    <a:pt x="432182" y="252876"/>
                  </a:lnTo>
                  <a:lnTo>
                    <a:pt x="434560" y="263564"/>
                  </a:lnTo>
                  <a:lnTo>
                    <a:pt x="435349" y="274796"/>
                  </a:lnTo>
                  <a:lnTo>
                    <a:pt x="435349" y="342995"/>
                  </a:lnTo>
                  <a:lnTo>
                    <a:pt x="434633" y="357230"/>
                  </a:lnTo>
                  <a:lnTo>
                    <a:pt x="432479" y="370367"/>
                  </a:lnTo>
                  <a:lnTo>
                    <a:pt x="431408" y="373951"/>
                  </a:lnTo>
                  <a:close/>
                </a:path>
                <a:path w="795654" h="436245">
                  <a:moveTo>
                    <a:pt x="345052" y="373951"/>
                  </a:moveTo>
                  <a:lnTo>
                    <a:pt x="330764" y="373951"/>
                  </a:lnTo>
                  <a:lnTo>
                    <a:pt x="337813" y="373856"/>
                  </a:lnTo>
                  <a:lnTo>
                    <a:pt x="345052" y="373951"/>
                  </a:lnTo>
                  <a:close/>
                </a:path>
                <a:path w="795654" h="436245">
                  <a:moveTo>
                    <a:pt x="547077" y="187547"/>
                  </a:moveTo>
                  <a:lnTo>
                    <a:pt x="508045" y="178278"/>
                  </a:lnTo>
                  <a:lnTo>
                    <a:pt x="482615" y="138880"/>
                  </a:lnTo>
                  <a:lnTo>
                    <a:pt x="481545" y="124967"/>
                  </a:lnTo>
                  <a:lnTo>
                    <a:pt x="481545" y="62960"/>
                  </a:lnTo>
                  <a:lnTo>
                    <a:pt x="491149" y="25951"/>
                  </a:lnTo>
                  <a:lnTo>
                    <a:pt x="532269" y="1375"/>
                  </a:lnTo>
                  <a:lnTo>
                    <a:pt x="547077" y="285"/>
                  </a:lnTo>
                  <a:lnTo>
                    <a:pt x="562024" y="1375"/>
                  </a:lnTo>
                  <a:lnTo>
                    <a:pt x="603331" y="25986"/>
                  </a:lnTo>
                  <a:lnTo>
                    <a:pt x="610440" y="43815"/>
                  </a:lnTo>
                  <a:lnTo>
                    <a:pt x="547077" y="43815"/>
                  </a:lnTo>
                  <a:lnTo>
                    <a:pt x="542219" y="43910"/>
                  </a:lnTo>
                  <a:lnTo>
                    <a:pt x="531742" y="133254"/>
                  </a:lnTo>
                  <a:lnTo>
                    <a:pt x="533075" y="137350"/>
                  </a:lnTo>
                  <a:lnTo>
                    <a:pt x="535742" y="140112"/>
                  </a:lnTo>
                  <a:lnTo>
                    <a:pt x="538409" y="142970"/>
                  </a:lnTo>
                  <a:lnTo>
                    <a:pt x="542219" y="144399"/>
                  </a:lnTo>
                  <a:lnTo>
                    <a:pt x="610423" y="144399"/>
                  </a:lnTo>
                  <a:lnTo>
                    <a:pt x="608608" y="151387"/>
                  </a:lnTo>
                  <a:lnTo>
                    <a:pt x="574985" y="183534"/>
                  </a:lnTo>
                  <a:lnTo>
                    <a:pt x="561915" y="186581"/>
                  </a:lnTo>
                  <a:lnTo>
                    <a:pt x="547077" y="187547"/>
                  </a:lnTo>
                  <a:close/>
                </a:path>
                <a:path w="795654" h="436245">
                  <a:moveTo>
                    <a:pt x="573842" y="431768"/>
                  </a:moveTo>
                  <a:lnTo>
                    <a:pt x="520312" y="431768"/>
                  </a:lnTo>
                  <a:lnTo>
                    <a:pt x="703478" y="4381"/>
                  </a:lnTo>
                  <a:lnTo>
                    <a:pt x="756913" y="4381"/>
                  </a:lnTo>
                  <a:lnTo>
                    <a:pt x="573842" y="431768"/>
                  </a:lnTo>
                  <a:close/>
                </a:path>
                <a:path w="795654" h="436245">
                  <a:moveTo>
                    <a:pt x="610423" y="144399"/>
                  </a:moveTo>
                  <a:lnTo>
                    <a:pt x="552030" y="144399"/>
                  </a:lnTo>
                  <a:lnTo>
                    <a:pt x="555745" y="142970"/>
                  </a:lnTo>
                  <a:lnTo>
                    <a:pt x="558412" y="140112"/>
                  </a:lnTo>
                  <a:lnTo>
                    <a:pt x="561079" y="137350"/>
                  </a:lnTo>
                  <a:lnTo>
                    <a:pt x="562317" y="133254"/>
                  </a:lnTo>
                  <a:lnTo>
                    <a:pt x="562317" y="54387"/>
                  </a:lnTo>
                  <a:lnTo>
                    <a:pt x="547077" y="43815"/>
                  </a:lnTo>
                  <a:lnTo>
                    <a:pt x="610440" y="43815"/>
                  </a:lnTo>
                  <a:lnTo>
                    <a:pt x="611838" y="49314"/>
                  </a:lnTo>
                  <a:lnTo>
                    <a:pt x="612852" y="62960"/>
                  </a:lnTo>
                  <a:lnTo>
                    <a:pt x="612895" y="124967"/>
                  </a:lnTo>
                  <a:lnTo>
                    <a:pt x="611823" y="139003"/>
                  </a:lnTo>
                  <a:lnTo>
                    <a:pt x="610423" y="144399"/>
                  </a:lnTo>
                  <a:close/>
                </a:path>
                <a:path w="795654" h="436245">
                  <a:moveTo>
                    <a:pt x="552030" y="144399"/>
                  </a:moveTo>
                  <a:lnTo>
                    <a:pt x="542219" y="144399"/>
                  </a:lnTo>
                  <a:lnTo>
                    <a:pt x="547077" y="144303"/>
                  </a:lnTo>
                  <a:lnTo>
                    <a:pt x="552030" y="144399"/>
                  </a:lnTo>
                  <a:close/>
                </a:path>
                <a:path w="795654" h="436245">
                  <a:moveTo>
                    <a:pt x="729576" y="436244"/>
                  </a:moveTo>
                  <a:lnTo>
                    <a:pt x="690544" y="426962"/>
                  </a:lnTo>
                  <a:lnTo>
                    <a:pt x="665114" y="387538"/>
                  </a:lnTo>
                  <a:lnTo>
                    <a:pt x="664044" y="373570"/>
                  </a:lnTo>
                  <a:lnTo>
                    <a:pt x="664044" y="311562"/>
                  </a:lnTo>
                  <a:lnTo>
                    <a:pt x="673648" y="274647"/>
                  </a:lnTo>
                  <a:lnTo>
                    <a:pt x="714768" y="250072"/>
                  </a:lnTo>
                  <a:lnTo>
                    <a:pt x="729576" y="248983"/>
                  </a:lnTo>
                  <a:lnTo>
                    <a:pt x="744523" y="250072"/>
                  </a:lnTo>
                  <a:lnTo>
                    <a:pt x="785830" y="274683"/>
                  </a:lnTo>
                  <a:lnTo>
                    <a:pt x="792946" y="292512"/>
                  </a:lnTo>
                  <a:lnTo>
                    <a:pt x="729576" y="292512"/>
                  </a:lnTo>
                  <a:lnTo>
                    <a:pt x="724718" y="292608"/>
                  </a:lnTo>
                  <a:lnTo>
                    <a:pt x="714336" y="381952"/>
                  </a:lnTo>
                  <a:lnTo>
                    <a:pt x="715670" y="386048"/>
                  </a:lnTo>
                  <a:lnTo>
                    <a:pt x="718337" y="388810"/>
                  </a:lnTo>
                  <a:lnTo>
                    <a:pt x="721004" y="391667"/>
                  </a:lnTo>
                  <a:lnTo>
                    <a:pt x="724718" y="393096"/>
                  </a:lnTo>
                  <a:lnTo>
                    <a:pt x="792915" y="393096"/>
                  </a:lnTo>
                  <a:lnTo>
                    <a:pt x="791107" y="400073"/>
                  </a:lnTo>
                  <a:lnTo>
                    <a:pt x="757484" y="432196"/>
                  </a:lnTo>
                  <a:lnTo>
                    <a:pt x="744414" y="435238"/>
                  </a:lnTo>
                  <a:lnTo>
                    <a:pt x="729576" y="436244"/>
                  </a:lnTo>
                  <a:close/>
                </a:path>
                <a:path w="795654" h="436245">
                  <a:moveTo>
                    <a:pt x="792915" y="393096"/>
                  </a:moveTo>
                  <a:lnTo>
                    <a:pt x="734529" y="393096"/>
                  </a:lnTo>
                  <a:lnTo>
                    <a:pt x="738244" y="391667"/>
                  </a:lnTo>
                  <a:lnTo>
                    <a:pt x="740911" y="388810"/>
                  </a:lnTo>
                  <a:lnTo>
                    <a:pt x="743578" y="386048"/>
                  </a:lnTo>
                  <a:lnTo>
                    <a:pt x="744911" y="381952"/>
                  </a:lnTo>
                  <a:lnTo>
                    <a:pt x="744911" y="303085"/>
                  </a:lnTo>
                  <a:lnTo>
                    <a:pt x="729576" y="292512"/>
                  </a:lnTo>
                  <a:lnTo>
                    <a:pt x="792946" y="292512"/>
                  </a:lnTo>
                  <a:lnTo>
                    <a:pt x="794337" y="297971"/>
                  </a:lnTo>
                  <a:lnTo>
                    <a:pt x="795351" y="311562"/>
                  </a:lnTo>
                  <a:lnTo>
                    <a:pt x="795394" y="373570"/>
                  </a:lnTo>
                  <a:lnTo>
                    <a:pt x="794322" y="387661"/>
                  </a:lnTo>
                  <a:lnTo>
                    <a:pt x="792915" y="393096"/>
                  </a:lnTo>
                  <a:close/>
                </a:path>
                <a:path w="795654" h="436245">
                  <a:moveTo>
                    <a:pt x="734529" y="393096"/>
                  </a:moveTo>
                  <a:lnTo>
                    <a:pt x="724718" y="393096"/>
                  </a:lnTo>
                  <a:lnTo>
                    <a:pt x="729576" y="393001"/>
                  </a:lnTo>
                  <a:lnTo>
                    <a:pt x="734529" y="393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891656" y="2981014"/>
            <a:ext cx="1650901" cy="1550276"/>
            <a:chOff x="5165007" y="3115055"/>
            <a:chExt cx="1600200" cy="1580515"/>
          </a:xfrm>
        </p:grpSpPr>
        <p:sp>
          <p:nvSpPr>
            <p:cNvPr id="14" name="object 14"/>
            <p:cNvSpPr/>
            <p:nvPr/>
          </p:nvSpPr>
          <p:spPr>
            <a:xfrm>
              <a:off x="5276087" y="3169919"/>
              <a:ext cx="1489075" cy="1525905"/>
            </a:xfrm>
            <a:custGeom>
              <a:avLst/>
              <a:gdLst/>
              <a:ahLst/>
              <a:cxnLst/>
              <a:rect l="l" t="t" r="r" b="b"/>
              <a:pathLst>
                <a:path w="1489075" h="1525904">
                  <a:moveTo>
                    <a:pt x="726948" y="1525524"/>
                  </a:moveTo>
                  <a:lnTo>
                    <a:pt x="677635" y="1523948"/>
                  </a:lnTo>
                  <a:lnTo>
                    <a:pt x="628988" y="1519277"/>
                  </a:lnTo>
                  <a:lnTo>
                    <a:pt x="581122" y="1511590"/>
                  </a:lnTo>
                  <a:lnTo>
                    <a:pt x="534155" y="1500969"/>
                  </a:lnTo>
                  <a:lnTo>
                    <a:pt x="488203" y="1487495"/>
                  </a:lnTo>
                  <a:lnTo>
                    <a:pt x="443383" y="1471249"/>
                  </a:lnTo>
                  <a:lnTo>
                    <a:pt x="399811" y="1452313"/>
                  </a:lnTo>
                  <a:lnTo>
                    <a:pt x="357603" y="1430767"/>
                  </a:lnTo>
                  <a:lnTo>
                    <a:pt x="316877" y="1406693"/>
                  </a:lnTo>
                  <a:lnTo>
                    <a:pt x="277749" y="1380172"/>
                  </a:lnTo>
                  <a:lnTo>
                    <a:pt x="240335" y="1351285"/>
                  </a:lnTo>
                  <a:lnTo>
                    <a:pt x="204752" y="1320113"/>
                  </a:lnTo>
                  <a:lnTo>
                    <a:pt x="171117" y="1286737"/>
                  </a:lnTo>
                  <a:lnTo>
                    <a:pt x="139546" y="1251239"/>
                  </a:lnTo>
                  <a:lnTo>
                    <a:pt x="110156" y="1213699"/>
                  </a:lnTo>
                  <a:lnTo>
                    <a:pt x="83064" y="1174199"/>
                  </a:lnTo>
                  <a:lnTo>
                    <a:pt x="58385" y="1132820"/>
                  </a:lnTo>
                  <a:lnTo>
                    <a:pt x="36237" y="1089643"/>
                  </a:lnTo>
                  <a:lnTo>
                    <a:pt x="16736" y="1044749"/>
                  </a:lnTo>
                  <a:lnTo>
                    <a:pt x="0" y="998220"/>
                  </a:lnTo>
                  <a:lnTo>
                    <a:pt x="726948" y="763524"/>
                  </a:lnTo>
                  <a:lnTo>
                    <a:pt x="726948" y="0"/>
                  </a:lnTo>
                  <a:lnTo>
                    <a:pt x="775114" y="1500"/>
                  </a:lnTo>
                  <a:lnTo>
                    <a:pt x="822488" y="5941"/>
                  </a:lnTo>
                  <a:lnTo>
                    <a:pt x="868980" y="13234"/>
                  </a:lnTo>
                  <a:lnTo>
                    <a:pt x="914500" y="23290"/>
                  </a:lnTo>
                  <a:lnTo>
                    <a:pt x="958959" y="36021"/>
                  </a:lnTo>
                  <a:lnTo>
                    <a:pt x="1002266" y="51336"/>
                  </a:lnTo>
                  <a:lnTo>
                    <a:pt x="1044334" y="69148"/>
                  </a:lnTo>
                  <a:lnTo>
                    <a:pt x="1085072" y="89367"/>
                  </a:lnTo>
                  <a:lnTo>
                    <a:pt x="1124390" y="111904"/>
                  </a:lnTo>
                  <a:lnTo>
                    <a:pt x="1162200" y="136670"/>
                  </a:lnTo>
                  <a:lnTo>
                    <a:pt x="1198411" y="163577"/>
                  </a:lnTo>
                  <a:lnTo>
                    <a:pt x="1232935" y="192535"/>
                  </a:lnTo>
                  <a:lnTo>
                    <a:pt x="1265682" y="223456"/>
                  </a:lnTo>
                  <a:lnTo>
                    <a:pt x="1296561" y="256250"/>
                  </a:lnTo>
                  <a:lnTo>
                    <a:pt x="1325485" y="290828"/>
                  </a:lnTo>
                  <a:lnTo>
                    <a:pt x="1352363" y="327102"/>
                  </a:lnTo>
                  <a:lnTo>
                    <a:pt x="1377106" y="364983"/>
                  </a:lnTo>
                  <a:lnTo>
                    <a:pt x="1399625" y="404381"/>
                  </a:lnTo>
                  <a:lnTo>
                    <a:pt x="1419829" y="445208"/>
                  </a:lnTo>
                  <a:lnTo>
                    <a:pt x="1437630" y="487374"/>
                  </a:lnTo>
                  <a:lnTo>
                    <a:pt x="1452937" y="530791"/>
                  </a:lnTo>
                  <a:lnTo>
                    <a:pt x="1465662" y="575370"/>
                  </a:lnTo>
                  <a:lnTo>
                    <a:pt x="1475715" y="621022"/>
                  </a:lnTo>
                  <a:lnTo>
                    <a:pt x="1483007" y="667657"/>
                  </a:lnTo>
                  <a:lnTo>
                    <a:pt x="1487447" y="715187"/>
                  </a:lnTo>
                  <a:lnTo>
                    <a:pt x="1488948" y="763524"/>
                  </a:lnTo>
                  <a:lnTo>
                    <a:pt x="1487447" y="811690"/>
                  </a:lnTo>
                  <a:lnTo>
                    <a:pt x="1483007" y="859065"/>
                  </a:lnTo>
                  <a:lnTo>
                    <a:pt x="1475715" y="905556"/>
                  </a:lnTo>
                  <a:lnTo>
                    <a:pt x="1465662" y="951076"/>
                  </a:lnTo>
                  <a:lnTo>
                    <a:pt x="1452937" y="995535"/>
                  </a:lnTo>
                  <a:lnTo>
                    <a:pt x="1437630" y="1038842"/>
                  </a:lnTo>
                  <a:lnTo>
                    <a:pt x="1419829" y="1080910"/>
                  </a:lnTo>
                  <a:lnTo>
                    <a:pt x="1399625" y="1121648"/>
                  </a:lnTo>
                  <a:lnTo>
                    <a:pt x="1377106" y="1160966"/>
                  </a:lnTo>
                  <a:lnTo>
                    <a:pt x="1352363" y="1198776"/>
                  </a:lnTo>
                  <a:lnTo>
                    <a:pt x="1325485" y="1234987"/>
                  </a:lnTo>
                  <a:lnTo>
                    <a:pt x="1296561" y="1269511"/>
                  </a:lnTo>
                  <a:lnTo>
                    <a:pt x="1265682" y="1302258"/>
                  </a:lnTo>
                  <a:lnTo>
                    <a:pt x="1232935" y="1333137"/>
                  </a:lnTo>
                  <a:lnTo>
                    <a:pt x="1198411" y="1362061"/>
                  </a:lnTo>
                  <a:lnTo>
                    <a:pt x="1162200" y="1388939"/>
                  </a:lnTo>
                  <a:lnTo>
                    <a:pt x="1124390" y="1413682"/>
                  </a:lnTo>
                  <a:lnTo>
                    <a:pt x="1085072" y="1436201"/>
                  </a:lnTo>
                  <a:lnTo>
                    <a:pt x="1044334" y="1456405"/>
                  </a:lnTo>
                  <a:lnTo>
                    <a:pt x="1002266" y="1474206"/>
                  </a:lnTo>
                  <a:lnTo>
                    <a:pt x="958959" y="1489513"/>
                  </a:lnTo>
                  <a:lnTo>
                    <a:pt x="914500" y="1502238"/>
                  </a:lnTo>
                  <a:lnTo>
                    <a:pt x="868980" y="1512291"/>
                  </a:lnTo>
                  <a:lnTo>
                    <a:pt x="822488" y="1519583"/>
                  </a:lnTo>
                  <a:lnTo>
                    <a:pt x="775114" y="1524023"/>
                  </a:lnTo>
                  <a:lnTo>
                    <a:pt x="726948" y="1525524"/>
                  </a:lnTo>
                  <a:close/>
                </a:path>
              </a:pathLst>
            </a:custGeom>
            <a:solidFill>
              <a:srgbClr val="52823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5007" y="3115055"/>
              <a:ext cx="763905" cy="1000125"/>
            </a:xfrm>
            <a:custGeom>
              <a:avLst/>
              <a:gdLst/>
              <a:ahLst/>
              <a:cxnLst/>
              <a:rect l="l" t="t" r="r" b="b"/>
              <a:pathLst>
                <a:path w="763904" h="1000125">
                  <a:moveTo>
                    <a:pt x="37927" y="999743"/>
                  </a:moveTo>
                  <a:lnTo>
                    <a:pt x="24351" y="953380"/>
                  </a:lnTo>
                  <a:lnTo>
                    <a:pt x="13827" y="906859"/>
                  </a:lnTo>
                  <a:lnTo>
                    <a:pt x="6299" y="860294"/>
                  </a:lnTo>
                  <a:lnTo>
                    <a:pt x="1709" y="813799"/>
                  </a:lnTo>
                  <a:lnTo>
                    <a:pt x="0" y="767487"/>
                  </a:lnTo>
                  <a:lnTo>
                    <a:pt x="1112" y="721472"/>
                  </a:lnTo>
                  <a:lnTo>
                    <a:pt x="4989" y="675866"/>
                  </a:lnTo>
                  <a:lnTo>
                    <a:pt x="11573" y="630784"/>
                  </a:lnTo>
                  <a:lnTo>
                    <a:pt x="20807" y="586339"/>
                  </a:lnTo>
                  <a:lnTo>
                    <a:pt x="32631" y="542644"/>
                  </a:lnTo>
                  <a:lnTo>
                    <a:pt x="46989" y="499813"/>
                  </a:lnTo>
                  <a:lnTo>
                    <a:pt x="63824" y="457958"/>
                  </a:lnTo>
                  <a:lnTo>
                    <a:pt x="83076" y="417194"/>
                  </a:lnTo>
                  <a:lnTo>
                    <a:pt x="104689" y="377634"/>
                  </a:lnTo>
                  <a:lnTo>
                    <a:pt x="128604" y="339392"/>
                  </a:lnTo>
                  <a:lnTo>
                    <a:pt x="154764" y="302580"/>
                  </a:lnTo>
                  <a:lnTo>
                    <a:pt x="183112" y="267312"/>
                  </a:lnTo>
                  <a:lnTo>
                    <a:pt x="213588" y="233701"/>
                  </a:lnTo>
                  <a:lnTo>
                    <a:pt x="246137" y="201862"/>
                  </a:lnTo>
                  <a:lnTo>
                    <a:pt x="280699" y="171907"/>
                  </a:lnTo>
                  <a:lnTo>
                    <a:pt x="317218" y="143950"/>
                  </a:lnTo>
                  <a:lnTo>
                    <a:pt x="355635" y="118104"/>
                  </a:lnTo>
                  <a:lnTo>
                    <a:pt x="395892" y="94482"/>
                  </a:lnTo>
                  <a:lnTo>
                    <a:pt x="437933" y="73199"/>
                  </a:lnTo>
                  <a:lnTo>
                    <a:pt x="481698" y="54367"/>
                  </a:lnTo>
                  <a:lnTo>
                    <a:pt x="527131" y="38100"/>
                  </a:lnTo>
                  <a:lnTo>
                    <a:pt x="573205" y="24774"/>
                  </a:lnTo>
                  <a:lnTo>
                    <a:pt x="619937" y="14154"/>
                  </a:lnTo>
                  <a:lnTo>
                    <a:pt x="667254" y="6388"/>
                  </a:lnTo>
                  <a:lnTo>
                    <a:pt x="715083" y="1621"/>
                  </a:lnTo>
                  <a:lnTo>
                    <a:pt x="763351" y="0"/>
                  </a:lnTo>
                  <a:lnTo>
                    <a:pt x="763351" y="763524"/>
                  </a:lnTo>
                  <a:lnTo>
                    <a:pt x="37927" y="999743"/>
                  </a:lnTo>
                  <a:close/>
                </a:path>
              </a:pathLst>
            </a:custGeom>
            <a:solidFill>
              <a:srgbClr val="62993D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39641" y="3064418"/>
            <a:ext cx="1491320" cy="1274238"/>
          </a:xfrm>
          <a:prstGeom prst="rect">
            <a:avLst/>
          </a:prstGeom>
        </p:spPr>
        <p:txBody>
          <a:bodyPr vert="horz" wrap="square" lIns="0" tIns="118915" rIns="0" bIns="0" rtlCol="0">
            <a:spAutoFit/>
          </a:bodyPr>
          <a:lstStyle/>
          <a:p>
            <a:pPr marR="3258">
              <a:spcBef>
                <a:spcPts val="936"/>
              </a:spcBef>
            </a:pPr>
            <a:r>
              <a:rPr lang="ru-RU" sz="15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минно-взрывные ранения и</a:t>
            </a:r>
          </a:p>
          <a:p>
            <a:pPr marR="58233">
              <a:spcBef>
                <a:spcPts val="10"/>
              </a:spcBef>
            </a:pPr>
            <a:r>
              <a:rPr lang="ru-RU" sz="15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взрывные травмы</a:t>
            </a:r>
            <a:endParaRPr lang="ru-RU" sz="15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6531" y="1450333"/>
            <a:ext cx="5658416" cy="470300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огнестрельных травм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9412" y="2850364"/>
            <a:ext cx="3160754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2000" spc="-19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000" spc="-23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spc="13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2000" spc="-12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3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2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1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0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7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000" spc="-1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sz="2000" spc="-7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6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sz="2000" spc="-12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1752" y="3714677"/>
            <a:ext cx="3224128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2000" spc="-25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-27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000" spc="13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2000" spc="-18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1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4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0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9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енн</a:t>
            </a:r>
            <a:r>
              <a:rPr sz="2000" spc="-1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sz="2000" spc="-6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0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2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83661" y="4521716"/>
            <a:ext cx="2502126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sz="2000" spc="-25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2000" spc="13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9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7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1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sz="2000" spc="-7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112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28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9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22660" y="1607802"/>
            <a:ext cx="1997942" cy="0"/>
          </a:xfrm>
          <a:custGeom>
            <a:avLst/>
            <a:gdLst/>
            <a:ahLst/>
            <a:cxnLst/>
            <a:rect l="l" t="t" r="r" b="b"/>
            <a:pathLst>
              <a:path w="3115309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6096">
            <a:solidFill>
              <a:srgbClr val="A8D18E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22660" y="2427829"/>
            <a:ext cx="1997942" cy="0"/>
          </a:xfrm>
          <a:custGeom>
            <a:avLst/>
            <a:gdLst/>
            <a:ahLst/>
            <a:cxnLst/>
            <a:rect l="l" t="t" r="r" b="b"/>
            <a:pathLst>
              <a:path w="3115309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6096">
            <a:solidFill>
              <a:srgbClr val="A8D18E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22660" y="3355370"/>
            <a:ext cx="1997942" cy="0"/>
          </a:xfrm>
          <a:custGeom>
            <a:avLst/>
            <a:gdLst/>
            <a:ahLst/>
            <a:cxnLst/>
            <a:rect l="l" t="t" r="r" b="b"/>
            <a:pathLst>
              <a:path w="3115309">
                <a:moveTo>
                  <a:pt x="0" y="0"/>
                </a:moveTo>
                <a:lnTo>
                  <a:pt x="3115056" y="0"/>
                </a:lnTo>
              </a:path>
            </a:pathLst>
          </a:custGeom>
          <a:ln w="6096">
            <a:solidFill>
              <a:srgbClr val="A8D18E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4" name="object 24"/>
          <p:cNvSpPr txBox="1"/>
          <p:nvPr/>
        </p:nvSpPr>
        <p:spPr>
          <a:xfrm>
            <a:off x="2927544" y="2356825"/>
            <a:ext cx="2166380" cy="624189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2000" spc="-10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99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spc="-8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spc="-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3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8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9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8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64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236756" y="3127754"/>
            <a:ext cx="1734148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2000" spc="-8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spc="-13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87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spc="-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sz="2000" spc="-9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93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16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3357667" y="3610521"/>
            <a:ext cx="2374113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2000" spc="-58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spc="-1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64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spc="-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28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3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064876" y="4759787"/>
            <a:ext cx="2959694" cy="316412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2000" spc="-167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spc="-1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64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spc="-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5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2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sz="2000" spc="-12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3397608" y="4006585"/>
            <a:ext cx="2379628" cy="624189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8145">
              <a:spcBef>
                <a:spcPts val="67"/>
              </a:spcBef>
            </a:pPr>
            <a:r>
              <a:rPr lang="ru-RU" sz="2000" spc="-93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spc="-13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64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spc="-6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sz="2000" spc="-8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6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2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93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7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06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83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11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22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09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15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87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61733" cy="177767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object 12"/>
          <p:cNvSpPr txBox="1"/>
          <p:nvPr/>
        </p:nvSpPr>
        <p:spPr>
          <a:xfrm>
            <a:off x="1737699" y="837914"/>
            <a:ext cx="3233205" cy="31805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lang="ru-RU" sz="2000" spc="-163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67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67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9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-173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15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38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7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63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7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19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9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73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11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9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000" spc="-269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spc="-122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6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67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6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4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spc="-11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20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76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19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1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7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697" y="4670078"/>
            <a:ext cx="854979" cy="656714"/>
          </a:xfrm>
          <a:prstGeom prst="rect">
            <a:avLst/>
          </a:prstGeom>
        </p:spPr>
      </p:pic>
      <p:grpSp>
        <p:nvGrpSpPr>
          <p:cNvPr id="4" name="object 7"/>
          <p:cNvGrpSpPr/>
          <p:nvPr/>
        </p:nvGrpSpPr>
        <p:grpSpPr>
          <a:xfrm>
            <a:off x="313915" y="2606824"/>
            <a:ext cx="988541" cy="980145"/>
            <a:chOff x="4634484" y="2365248"/>
            <a:chExt cx="812800" cy="809625"/>
          </a:xfrm>
        </p:grpSpPr>
        <p:sp>
          <p:nvSpPr>
            <p:cNvPr id="6" name="object 8"/>
            <p:cNvSpPr/>
            <p:nvPr/>
          </p:nvSpPr>
          <p:spPr>
            <a:xfrm>
              <a:off x="4634484" y="2365248"/>
              <a:ext cx="812800" cy="809625"/>
            </a:xfrm>
            <a:custGeom>
              <a:avLst/>
              <a:gdLst/>
              <a:ahLst/>
              <a:cxnLst/>
              <a:rect l="l" t="t" r="r" b="b"/>
              <a:pathLst>
                <a:path w="812800" h="809625">
                  <a:moveTo>
                    <a:pt x="406908" y="809244"/>
                  </a:moveTo>
                  <a:lnTo>
                    <a:pt x="359583" y="806519"/>
                  </a:lnTo>
                  <a:lnTo>
                    <a:pt x="313828" y="798549"/>
                  </a:lnTo>
                  <a:lnTo>
                    <a:pt x="269952" y="785640"/>
                  </a:lnTo>
                  <a:lnTo>
                    <a:pt x="228266" y="768100"/>
                  </a:lnTo>
                  <a:lnTo>
                    <a:pt x="189079" y="746234"/>
                  </a:lnTo>
                  <a:lnTo>
                    <a:pt x="152702" y="720349"/>
                  </a:lnTo>
                  <a:lnTo>
                    <a:pt x="119443" y="690753"/>
                  </a:lnTo>
                  <a:lnTo>
                    <a:pt x="89613" y="657750"/>
                  </a:lnTo>
                  <a:lnTo>
                    <a:pt x="63523" y="621648"/>
                  </a:lnTo>
                  <a:lnTo>
                    <a:pt x="41481" y="582754"/>
                  </a:lnTo>
                  <a:lnTo>
                    <a:pt x="23798" y="541374"/>
                  </a:lnTo>
                  <a:lnTo>
                    <a:pt x="10783" y="497814"/>
                  </a:lnTo>
                  <a:lnTo>
                    <a:pt x="2747" y="452382"/>
                  </a:lnTo>
                  <a:lnTo>
                    <a:pt x="0" y="405384"/>
                  </a:lnTo>
                  <a:lnTo>
                    <a:pt x="2747" y="358081"/>
                  </a:lnTo>
                  <a:lnTo>
                    <a:pt x="10783" y="312388"/>
                  </a:lnTo>
                  <a:lnTo>
                    <a:pt x="23798" y="268608"/>
                  </a:lnTo>
                  <a:lnTo>
                    <a:pt x="41481" y="227044"/>
                  </a:lnTo>
                  <a:lnTo>
                    <a:pt x="63523" y="188000"/>
                  </a:lnTo>
                  <a:lnTo>
                    <a:pt x="89613" y="151777"/>
                  </a:lnTo>
                  <a:lnTo>
                    <a:pt x="119443" y="118681"/>
                  </a:lnTo>
                  <a:lnTo>
                    <a:pt x="152702" y="89014"/>
                  </a:lnTo>
                  <a:lnTo>
                    <a:pt x="189079" y="63078"/>
                  </a:lnTo>
                  <a:lnTo>
                    <a:pt x="228266" y="41179"/>
                  </a:lnTo>
                  <a:lnTo>
                    <a:pt x="269952" y="23618"/>
                  </a:lnTo>
                  <a:lnTo>
                    <a:pt x="313828" y="10699"/>
                  </a:lnTo>
                  <a:lnTo>
                    <a:pt x="359583" y="2725"/>
                  </a:lnTo>
                  <a:lnTo>
                    <a:pt x="406908" y="0"/>
                  </a:lnTo>
                  <a:lnTo>
                    <a:pt x="454210" y="2725"/>
                  </a:lnTo>
                  <a:lnTo>
                    <a:pt x="499903" y="10699"/>
                  </a:lnTo>
                  <a:lnTo>
                    <a:pt x="543683" y="23618"/>
                  </a:lnTo>
                  <a:lnTo>
                    <a:pt x="585247" y="41179"/>
                  </a:lnTo>
                  <a:lnTo>
                    <a:pt x="624291" y="63078"/>
                  </a:lnTo>
                  <a:lnTo>
                    <a:pt x="660514" y="89014"/>
                  </a:lnTo>
                  <a:lnTo>
                    <a:pt x="693610" y="118681"/>
                  </a:lnTo>
                  <a:lnTo>
                    <a:pt x="723277" y="151777"/>
                  </a:lnTo>
                  <a:lnTo>
                    <a:pt x="749213" y="188000"/>
                  </a:lnTo>
                  <a:lnTo>
                    <a:pt x="771112" y="227044"/>
                  </a:lnTo>
                  <a:lnTo>
                    <a:pt x="788673" y="268608"/>
                  </a:lnTo>
                  <a:lnTo>
                    <a:pt x="801592" y="312388"/>
                  </a:lnTo>
                  <a:lnTo>
                    <a:pt x="809566" y="358081"/>
                  </a:lnTo>
                  <a:lnTo>
                    <a:pt x="812291" y="405384"/>
                  </a:lnTo>
                  <a:lnTo>
                    <a:pt x="809566" y="452382"/>
                  </a:lnTo>
                  <a:lnTo>
                    <a:pt x="801592" y="497814"/>
                  </a:lnTo>
                  <a:lnTo>
                    <a:pt x="788673" y="541374"/>
                  </a:lnTo>
                  <a:lnTo>
                    <a:pt x="771112" y="582754"/>
                  </a:lnTo>
                  <a:lnTo>
                    <a:pt x="749213" y="621648"/>
                  </a:lnTo>
                  <a:lnTo>
                    <a:pt x="723277" y="657750"/>
                  </a:lnTo>
                  <a:lnTo>
                    <a:pt x="693610" y="690753"/>
                  </a:lnTo>
                  <a:lnTo>
                    <a:pt x="660514" y="720349"/>
                  </a:lnTo>
                  <a:lnTo>
                    <a:pt x="624291" y="746234"/>
                  </a:lnTo>
                  <a:lnTo>
                    <a:pt x="585247" y="768100"/>
                  </a:lnTo>
                  <a:lnTo>
                    <a:pt x="543683" y="785640"/>
                  </a:lnTo>
                  <a:lnTo>
                    <a:pt x="499903" y="798549"/>
                  </a:lnTo>
                  <a:lnTo>
                    <a:pt x="454210" y="806519"/>
                  </a:lnTo>
                  <a:lnTo>
                    <a:pt x="406908" y="809244"/>
                  </a:lnTo>
                  <a:close/>
                </a:path>
              </a:pathLst>
            </a:custGeom>
            <a:solidFill>
              <a:srgbClr val="38562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7" name="object 9"/>
            <p:cNvPicPr/>
            <p:nvPr/>
          </p:nvPicPr>
          <p:blipFill rotWithShape="1">
            <a:blip r:embed="rId4" cstate="print"/>
            <a:srcRect l="15664" t="2355" r="15194"/>
            <a:stretch/>
          </p:blipFill>
          <p:spPr>
            <a:xfrm>
              <a:off x="4824025" y="2474896"/>
              <a:ext cx="424650" cy="601197"/>
            </a:xfrm>
            <a:prstGeom prst="rect">
              <a:avLst/>
            </a:prstGeom>
          </p:spPr>
        </p:pic>
      </p:grpSp>
      <p:pic>
        <p:nvPicPr>
          <p:cNvPr id="8" name="object 25"/>
          <p:cNvPicPr/>
          <p:nvPr/>
        </p:nvPicPr>
        <p:blipFill rotWithShape="1">
          <a:blip r:embed="rId5" cstate="print"/>
          <a:srcRect r="3907"/>
          <a:stretch/>
        </p:blipFill>
        <p:spPr>
          <a:xfrm>
            <a:off x="380698" y="3781167"/>
            <a:ext cx="854978" cy="723559"/>
          </a:xfrm>
          <a:prstGeom prst="rect">
            <a:avLst/>
          </a:prstGeom>
        </p:spPr>
      </p:pic>
      <p:grpSp>
        <p:nvGrpSpPr>
          <p:cNvPr id="9" name="object 13"/>
          <p:cNvGrpSpPr/>
          <p:nvPr/>
        </p:nvGrpSpPr>
        <p:grpSpPr>
          <a:xfrm>
            <a:off x="6231768" y="2695697"/>
            <a:ext cx="994425" cy="947341"/>
            <a:chOff x="7857744" y="2365248"/>
            <a:chExt cx="810895" cy="809625"/>
          </a:xfrm>
        </p:grpSpPr>
        <p:sp>
          <p:nvSpPr>
            <p:cNvPr id="10" name="object 14"/>
            <p:cNvSpPr/>
            <p:nvPr/>
          </p:nvSpPr>
          <p:spPr>
            <a:xfrm>
              <a:off x="7857744" y="2365248"/>
              <a:ext cx="810895" cy="809625"/>
            </a:xfrm>
            <a:custGeom>
              <a:avLst/>
              <a:gdLst/>
              <a:ahLst/>
              <a:cxnLst/>
              <a:rect l="l" t="t" r="r" b="b"/>
              <a:pathLst>
                <a:path w="810895" h="809625">
                  <a:moveTo>
                    <a:pt x="405384" y="809244"/>
                  </a:moveTo>
                  <a:lnTo>
                    <a:pt x="358081" y="806519"/>
                  </a:lnTo>
                  <a:lnTo>
                    <a:pt x="312388" y="798549"/>
                  </a:lnTo>
                  <a:lnTo>
                    <a:pt x="268608" y="785640"/>
                  </a:lnTo>
                  <a:lnTo>
                    <a:pt x="227044" y="768100"/>
                  </a:lnTo>
                  <a:lnTo>
                    <a:pt x="188000" y="746234"/>
                  </a:lnTo>
                  <a:lnTo>
                    <a:pt x="151777" y="720349"/>
                  </a:lnTo>
                  <a:lnTo>
                    <a:pt x="118681" y="690753"/>
                  </a:lnTo>
                  <a:lnTo>
                    <a:pt x="89014" y="657750"/>
                  </a:lnTo>
                  <a:lnTo>
                    <a:pt x="63078" y="621648"/>
                  </a:lnTo>
                  <a:lnTo>
                    <a:pt x="41179" y="582754"/>
                  </a:lnTo>
                  <a:lnTo>
                    <a:pt x="23618" y="541374"/>
                  </a:lnTo>
                  <a:lnTo>
                    <a:pt x="10699" y="497814"/>
                  </a:lnTo>
                  <a:lnTo>
                    <a:pt x="2725" y="452382"/>
                  </a:lnTo>
                  <a:lnTo>
                    <a:pt x="0" y="405384"/>
                  </a:lnTo>
                  <a:lnTo>
                    <a:pt x="2725" y="358081"/>
                  </a:lnTo>
                  <a:lnTo>
                    <a:pt x="10699" y="312388"/>
                  </a:lnTo>
                  <a:lnTo>
                    <a:pt x="23618" y="268608"/>
                  </a:lnTo>
                  <a:lnTo>
                    <a:pt x="41179" y="227044"/>
                  </a:lnTo>
                  <a:lnTo>
                    <a:pt x="63078" y="188000"/>
                  </a:lnTo>
                  <a:lnTo>
                    <a:pt x="89014" y="151777"/>
                  </a:lnTo>
                  <a:lnTo>
                    <a:pt x="118681" y="118681"/>
                  </a:lnTo>
                  <a:lnTo>
                    <a:pt x="151777" y="89014"/>
                  </a:lnTo>
                  <a:lnTo>
                    <a:pt x="188000" y="63078"/>
                  </a:lnTo>
                  <a:lnTo>
                    <a:pt x="227044" y="41179"/>
                  </a:lnTo>
                  <a:lnTo>
                    <a:pt x="268608" y="23618"/>
                  </a:lnTo>
                  <a:lnTo>
                    <a:pt x="312388" y="10699"/>
                  </a:lnTo>
                  <a:lnTo>
                    <a:pt x="358081" y="2725"/>
                  </a:lnTo>
                  <a:lnTo>
                    <a:pt x="405384" y="0"/>
                  </a:lnTo>
                  <a:lnTo>
                    <a:pt x="452686" y="2725"/>
                  </a:lnTo>
                  <a:lnTo>
                    <a:pt x="498379" y="10699"/>
                  </a:lnTo>
                  <a:lnTo>
                    <a:pt x="542159" y="23618"/>
                  </a:lnTo>
                  <a:lnTo>
                    <a:pt x="583723" y="41179"/>
                  </a:lnTo>
                  <a:lnTo>
                    <a:pt x="622767" y="63078"/>
                  </a:lnTo>
                  <a:lnTo>
                    <a:pt x="658990" y="89014"/>
                  </a:lnTo>
                  <a:lnTo>
                    <a:pt x="692086" y="118681"/>
                  </a:lnTo>
                  <a:lnTo>
                    <a:pt x="721753" y="151777"/>
                  </a:lnTo>
                  <a:lnTo>
                    <a:pt x="747689" y="188000"/>
                  </a:lnTo>
                  <a:lnTo>
                    <a:pt x="769588" y="227044"/>
                  </a:lnTo>
                  <a:lnTo>
                    <a:pt x="787149" y="268608"/>
                  </a:lnTo>
                  <a:lnTo>
                    <a:pt x="800068" y="312388"/>
                  </a:lnTo>
                  <a:lnTo>
                    <a:pt x="808042" y="358081"/>
                  </a:lnTo>
                  <a:lnTo>
                    <a:pt x="810768" y="405384"/>
                  </a:lnTo>
                  <a:lnTo>
                    <a:pt x="808042" y="452382"/>
                  </a:lnTo>
                  <a:lnTo>
                    <a:pt x="800068" y="497814"/>
                  </a:lnTo>
                  <a:lnTo>
                    <a:pt x="787149" y="541374"/>
                  </a:lnTo>
                  <a:lnTo>
                    <a:pt x="769588" y="582754"/>
                  </a:lnTo>
                  <a:lnTo>
                    <a:pt x="747689" y="621648"/>
                  </a:lnTo>
                  <a:lnTo>
                    <a:pt x="721753" y="657750"/>
                  </a:lnTo>
                  <a:lnTo>
                    <a:pt x="692086" y="690753"/>
                  </a:lnTo>
                  <a:lnTo>
                    <a:pt x="658990" y="720349"/>
                  </a:lnTo>
                  <a:lnTo>
                    <a:pt x="622767" y="746234"/>
                  </a:lnTo>
                  <a:lnTo>
                    <a:pt x="583723" y="768100"/>
                  </a:lnTo>
                  <a:lnTo>
                    <a:pt x="542159" y="785640"/>
                  </a:lnTo>
                  <a:lnTo>
                    <a:pt x="498379" y="798549"/>
                  </a:lnTo>
                  <a:lnTo>
                    <a:pt x="452686" y="806519"/>
                  </a:lnTo>
                  <a:lnTo>
                    <a:pt x="405384" y="809244"/>
                  </a:lnTo>
                  <a:close/>
                </a:path>
              </a:pathLst>
            </a:custGeom>
            <a:solidFill>
              <a:srgbClr val="38562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1" name="object 15"/>
            <p:cNvPicPr/>
            <p:nvPr/>
          </p:nvPicPr>
          <p:blipFill rotWithShape="1">
            <a:blip r:embed="rId6" cstate="print"/>
            <a:srcRect l="6781" t="-1367" r="5002" b="-1"/>
            <a:stretch/>
          </p:blipFill>
          <p:spPr>
            <a:xfrm>
              <a:off x="8006409" y="2442253"/>
              <a:ext cx="513566" cy="585494"/>
            </a:xfrm>
            <a:prstGeom prst="rect">
              <a:avLst/>
            </a:prstGeom>
          </p:spPr>
        </p:pic>
      </p:grpSp>
      <p:pic>
        <p:nvPicPr>
          <p:cNvPr id="17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06817" y="3907206"/>
            <a:ext cx="919376" cy="800363"/>
          </a:xfrm>
          <a:prstGeom prst="rect">
            <a:avLst/>
          </a:prstGeom>
        </p:spPr>
      </p:pic>
      <p:pic>
        <p:nvPicPr>
          <p:cNvPr id="19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9495" y="5041395"/>
            <a:ext cx="919376" cy="7745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7184" y="238223"/>
            <a:ext cx="7957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участия в </a:t>
            </a:r>
            <a:r>
              <a:rPr lang="ru-RU" sz="4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7031" y="2939236"/>
            <a:ext cx="4879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получат ни физических, ни психических травм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35676" y="3994109"/>
            <a:ext cx="4663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 физические травмы, но восстановятся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8229" y="4670078"/>
            <a:ext cx="4587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 психологические травмы, но </a:t>
            </a:r>
            <a:endParaRPr lang="ru-RU" sz="1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осстановятся полностью 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частично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746" y="5537784"/>
            <a:ext cx="867930" cy="76436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369238" y="5605336"/>
            <a:ext cx="4516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 психологические травмы, </a:t>
            </a:r>
          </a:p>
          <a:p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 не будут признаны инвалидами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11844" y="3994022"/>
            <a:ext cx="3514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паллиативная помощь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88197" y="2941672"/>
            <a:ext cx="4210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инвалидизированы</a:t>
            </a: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разной степени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30119" y="5137674"/>
            <a:ext cx="4277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травмы, не совместимые с жизнью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/>
          <a:srcRect l="29600" t="17021" r="29777" b="18052"/>
          <a:stretch/>
        </p:blipFill>
        <p:spPr>
          <a:xfrm>
            <a:off x="0" y="0"/>
            <a:ext cx="1761733" cy="177767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298229" y="1060397"/>
            <a:ext cx="10404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соотношение пострадавших и какая у них будет потребность,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не возможно предусмотреть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определить различные направления помощи, которые позволят выстроить работу на системной основе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38200" y="1209368"/>
            <a:ext cx="10515600" cy="496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61067" cy="17770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37118"/>
            <a:ext cx="10777151" cy="5997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вопросов по организации оказания медицинской помощи участникам СВО обращаться в КГБУЗ «Красноярский краевой госпиталь для ветеранов войн» по телефонам: </a:t>
            </a:r>
          </a:p>
          <a:p>
            <a:pPr algn="ctr"/>
            <a:endParaRPr lang="ru-RU" sz="4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(391) 247-78-17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Элеонора Эдуардовна Иваницкая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начальника по медицинской части; </a:t>
            </a:r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iee@kkgvv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36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(391) 247-78 -66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Голубева Татьяна Николаевна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 начальника по организационно-методической работе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gtn@kkgvv</a:t>
            </a:r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838200" y="1209368"/>
            <a:ext cx="10515600" cy="49675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   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61067" cy="177700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37118"/>
            <a:ext cx="10777151" cy="5997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об оказании медицинской помощи участникам СВО необходимо направлять на адрес 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КГБУЗ ККГВВ ОМО –Голубева Т.Н.</a:t>
            </a:r>
            <a:r>
              <a:rPr lang="en-US" sz="40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b="1" u="sng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1"/>
            <a:ext cx="1812400" cy="1828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55353" y="1022555"/>
            <a:ext cx="10515600" cy="5154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 сентября 2022 года № 647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 объявлении частичной мобилизации в Российской Федерации»;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27.05.1998 N 76-ФЗ «О статусе военнослужащих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1994 г.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возмещения расходов, связанных с оказанием медицинской помощи, санаторно-курортным лечением и отдыхом военнослужащих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уволенных с военной службы, санаторно-курортным лечением членов их семей, прохождением военнослужащими медицинских осмотров, диспансеризации, медико-психологической реабилитацией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военнослужащих………»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 2020 г. n 1980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организации медицинской помощи военнослужащим вооруженных сил РФ, воинских формирований и органов, гражданам, призванным на военные сборы,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………..»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декабря 2004 г. N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оказания медицинской помощи, возмещения расходов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оказание, проведение медицинских осмотров, диспансеризации, санаторно-курортного обеспечения и осуществления отдельных выплат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85684" y="276634"/>
            <a:ext cx="10515600" cy="745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61733" cy="177767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24" y="0"/>
            <a:ext cx="4848706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18" y="0"/>
            <a:ext cx="4848706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2355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5183" y="49404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73210" y="1696994"/>
            <a:ext cx="10935613" cy="39459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Участники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Участники, уволенные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в  запас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кадровые военные                               -по возрасту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мобилизованные                                 - по ранению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добровольцы </a:t>
            </a: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контрактники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военные  частных компаний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817493" y="2570130"/>
            <a:ext cx="222421" cy="49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9120819" y="2666263"/>
            <a:ext cx="222421" cy="49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6777" y="648029"/>
            <a:ext cx="7000536" cy="612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участников СВО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906178">
            <a:off x="5123698" y="1117168"/>
            <a:ext cx="257485" cy="898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519453">
            <a:off x="7170372" y="1076881"/>
            <a:ext cx="233440" cy="94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1"/>
            <a:ext cx="1855323" cy="187211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260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1"/>
            <a:ext cx="1812400" cy="18288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098895" y="1483037"/>
            <a:ext cx="10515600" cy="5154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соответствии с постановлением Правительства РФ от 01.12.2020 №1980, основанием для военнослужащего являются следующие документы: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 военнослужащего РФ;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лужебное удостоверение;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билет;</a:t>
            </a:r>
          </a:p>
          <a:p>
            <a:pPr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аспорт гражданина РФ;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пребывающий в добровольческом формировании, дополнительно представляет подтверждающий документ.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-справка из ВЧ и военкомата – о нахождении в отпуске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985684" y="276634"/>
            <a:ext cx="10515600" cy="7459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за медицинской помощью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761733" cy="177767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" b="6667"/>
          <a:stretch/>
        </p:blipFill>
        <p:spPr>
          <a:xfrm>
            <a:off x="3671647" y="262550"/>
            <a:ext cx="4848706" cy="6138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753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388807" y="2682611"/>
            <a:ext cx="9796849" cy="28997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военно-медицинских организациях  Министерства обороны РФ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 (во время службы и в период отпуска</a:t>
            </a:r>
            <a:r>
              <a:rPr lang="ru-RU" b="1" i="1" dirty="0" smtClean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краевых медицинских организациях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i="1" dirty="0">
                <a:solidFill>
                  <a:srgbClr val="0070C0"/>
                </a:solidFill>
              </a:rPr>
              <a:t>(уволенным в </a:t>
            </a:r>
            <a:r>
              <a:rPr lang="ru-RU" b="1" i="1" dirty="0" smtClean="0">
                <a:solidFill>
                  <a:srgbClr val="0070C0"/>
                </a:solidFill>
              </a:rPr>
              <a:t>запас, члены семей участников СВО и уволенных в запас)</a:t>
            </a:r>
            <a:endParaRPr lang="ru-RU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919585" cy="193695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59792" y="267729"/>
            <a:ext cx="10552671" cy="1401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оказывающие медицинскую помощь участникам СВО 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22218" y="1702052"/>
            <a:ext cx="10687819" cy="505183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края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медицинской помощи проводится  только: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39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экстренной и неотложной форме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обращении участника СВО необходимо уведомить военную комендатуру г. Красноярска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7 (391) 224-01-75, г. Красноярск, Военный городок, 1</a:t>
            </a:r>
          </a:p>
          <a:p>
            <a:pPr marL="0" indent="0">
              <a:buNone/>
            </a:pPr>
            <a:r>
              <a:rPr lang="ru-RU" sz="3100" b="1" i="1" u="sng" dirty="0" smtClean="0">
                <a:solidFill>
                  <a:srgbClr val="7030A0"/>
                </a:solidFill>
              </a:rPr>
              <a:t>      </a:t>
            </a:r>
          </a:p>
          <a:p>
            <a:pPr marL="0" indent="0">
              <a:buNone/>
            </a:pPr>
            <a:r>
              <a:rPr lang="ru-RU" sz="3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Плановая </a:t>
            </a:r>
            <a:r>
              <a:rPr lang="ru-RU" sz="31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СВО (находящимся в отпуске)  </a:t>
            </a:r>
            <a:r>
              <a:rPr lang="ru-RU" sz="31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медицинских организациях края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командира воинской части, начальника военной медицинской организации</a:t>
            </a:r>
            <a:r>
              <a:rPr lang="ru-RU" sz="31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ru-RU" sz="31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медицинской помощи  осуществляется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договором между медицинской организацией  и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обороны РФ (воинской части) на основании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РФ от 26.09.1994г.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1093 от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31.12.2004г и от 31.12.2004г № 911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u="sng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1"/>
            <a:ext cx="1880608" cy="189762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63592" y="310249"/>
            <a:ext cx="10515600" cy="14719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 участникам СВО, находящимся в отпуске</a:t>
            </a:r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23175" y="1661264"/>
            <a:ext cx="10497065" cy="47976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 следует направлять в круглосуточный стационар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Филиала №2 «425 ВГ» Минобороны РФ по адресу: г. Красноярск,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ул. Горького, 2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пациента следует направлять в поликлинику Филиала  №2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«425 ВГ» Минобороны РФ по адресу: г. Красноярск,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ул. Малиновского, 2/26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Телефоны Военного окружного госпиталя 425: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8(391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221-43-10; 8(391) 221-22-63 8(391) 221-01-04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600" t="17021" r="29777" b="18052"/>
          <a:stretch/>
        </p:blipFill>
        <p:spPr>
          <a:xfrm>
            <a:off x="0" y="0"/>
            <a:ext cx="1829181" cy="184573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63592" y="325797"/>
            <a:ext cx="10515600" cy="873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 дальнейшего лечения: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kamuflyag</Template>
  <TotalTime>1312</TotalTime>
  <Words>1553</Words>
  <Application>Microsoft Office PowerPoint</Application>
  <PresentationFormat>Широкоэкранный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Голубева Татьяна Николаевна</dc:creator>
  <cp:lastModifiedBy>Голубева Татьяна Николаевна</cp:lastModifiedBy>
  <cp:revision>92</cp:revision>
  <cp:lastPrinted>2023-04-06T09:31:15Z</cp:lastPrinted>
  <dcterms:created xsi:type="dcterms:W3CDTF">2023-04-03T03:03:11Z</dcterms:created>
  <dcterms:modified xsi:type="dcterms:W3CDTF">2023-04-11T04:30:01Z</dcterms:modified>
</cp:coreProperties>
</file>